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1" r:id="rId5"/>
    <p:sldMasterId id="2147483727" r:id="rId6"/>
    <p:sldMasterId id="2147483729" r:id="rId7"/>
    <p:sldMasterId id="2147483731" r:id="rId8"/>
    <p:sldMasterId id="2147483694" r:id="rId9"/>
    <p:sldMasterId id="2147483701" r:id="rId10"/>
    <p:sldMasterId id="2147483705" r:id="rId11"/>
    <p:sldMasterId id="2147483709" r:id="rId12"/>
    <p:sldMasterId id="2147483713" r:id="rId13"/>
    <p:sldMasterId id="2147483717" r:id="rId14"/>
  </p:sldMasterIdLst>
  <p:notesMasterIdLst>
    <p:notesMasterId r:id="rId65"/>
  </p:notesMasterIdLst>
  <p:handoutMasterIdLst>
    <p:handoutMasterId r:id="rId66"/>
  </p:handoutMasterIdLst>
  <p:sldIdLst>
    <p:sldId id="256" r:id="rId15"/>
    <p:sldId id="257" r:id="rId16"/>
    <p:sldId id="258" r:id="rId17"/>
    <p:sldId id="470" r:id="rId18"/>
    <p:sldId id="471" r:id="rId19"/>
    <p:sldId id="333" r:id="rId20"/>
    <p:sldId id="454" r:id="rId21"/>
    <p:sldId id="330" r:id="rId22"/>
    <p:sldId id="290" r:id="rId23"/>
    <p:sldId id="267" r:id="rId24"/>
    <p:sldId id="473" r:id="rId25"/>
    <p:sldId id="268" r:id="rId26"/>
    <p:sldId id="321" r:id="rId27"/>
    <p:sldId id="294" r:id="rId28"/>
    <p:sldId id="474" r:id="rId29"/>
    <p:sldId id="478" r:id="rId30"/>
    <p:sldId id="274" r:id="rId31"/>
    <p:sldId id="277" r:id="rId32"/>
    <p:sldId id="479" r:id="rId33"/>
    <p:sldId id="476" r:id="rId34"/>
    <p:sldId id="259" r:id="rId35"/>
    <p:sldId id="459" r:id="rId36"/>
    <p:sldId id="284" r:id="rId37"/>
    <p:sldId id="296" r:id="rId38"/>
    <p:sldId id="303" r:id="rId39"/>
    <p:sldId id="309" r:id="rId40"/>
    <p:sldId id="338" r:id="rId41"/>
    <p:sldId id="481" r:id="rId42"/>
    <p:sldId id="482" r:id="rId43"/>
    <p:sldId id="483" r:id="rId44"/>
    <p:sldId id="484" r:id="rId45"/>
    <p:sldId id="485" r:id="rId46"/>
    <p:sldId id="487" r:id="rId47"/>
    <p:sldId id="489" r:id="rId48"/>
    <p:sldId id="477" r:id="rId49"/>
    <p:sldId id="490" r:id="rId50"/>
    <p:sldId id="466" r:id="rId51"/>
    <p:sldId id="271" r:id="rId52"/>
    <p:sldId id="308" r:id="rId53"/>
    <p:sldId id="306" r:id="rId54"/>
    <p:sldId id="491" r:id="rId55"/>
    <p:sldId id="457" r:id="rId56"/>
    <p:sldId id="455" r:id="rId57"/>
    <p:sldId id="456" r:id="rId58"/>
    <p:sldId id="461" r:id="rId59"/>
    <p:sldId id="462" r:id="rId60"/>
    <p:sldId id="468" r:id="rId61"/>
    <p:sldId id="463" r:id="rId62"/>
    <p:sldId id="464" r:id="rId63"/>
    <p:sldId id="465" r:id="rId6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97D5F-149E-5C01-9A2B-97150C291D6E}" name="Laura Arends" initials="LA" userId="S::L.Arends@huisartseneemland.nl::a5d2df76-2fee-45b7-9afb-710b519c8538" providerId="AD"/>
  <p188:author id="{01FC4EAB-1009-7CD0-A733-BF0E76C616C1}" name="Chantal Emaus" initials="CE" userId="S::C.Emaus@huisartseneemland.nl::86980325-0d09-4213-9d41-2feb2fa484e1" providerId="AD"/>
  <p188:author id="{C0F9C7B0-0E56-7C3B-4520-66A36FDEA450}" name="Eline Versteeg" initials="EV" userId="S::e.versteeg@huisartseneemland.nl::c4949590-f0b9-4d6f-aede-833870dac795" providerId="AD"/>
  <p188:author id="{00F57EF6-FFEB-5749-14D4-A0065042525F}" name="Chantal Emaus" initials="CE" userId="S::c.emaus@huisartseneemland.nl::86980325-0d09-4213-9d41-2feb2fa484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C1"/>
    <a:srgbClr val="1A355C"/>
    <a:srgbClr val="345E64"/>
    <a:srgbClr val="EC7404"/>
    <a:srgbClr val="98BF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CEE26-9B7A-47B0-8120-FA72798A3B03}" v="11" dt="2024-03-11T13:29:00.637"/>
    <p1510:client id="{5DE4D232-0A9A-5BCF-2050-6240A09C054A}" v="2" dt="2024-03-11T14:40:00.579"/>
    <p1510:client id="{8643549A-901B-928C-3E95-5E96DFCD5651}" v="4" dt="2024-03-11T14:12:06.5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1"/>
    <p:restoredTop sz="74853" autoAdjust="0"/>
  </p:normalViewPr>
  <p:slideViewPr>
    <p:cSldViewPr snapToGrid="0">
      <p:cViewPr varScale="1">
        <p:scale>
          <a:sx n="85" d="100"/>
          <a:sy n="85" d="100"/>
        </p:scale>
        <p:origin x="1122" y="96"/>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7248" y="35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4EFFF-28A5-8243-E999-0F1B6B974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01492AC6-500E-210C-EF85-CF8E75A65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67E1E-8061-8341-9AE5-45031ABB1EBF}" type="datetimeFigureOut">
              <a:rPr lang="en-NL" smtClean="0"/>
              <a:t>03/11/2024</a:t>
            </a:fld>
            <a:endParaRPr lang="en-NL"/>
          </a:p>
        </p:txBody>
      </p:sp>
      <p:sp>
        <p:nvSpPr>
          <p:cNvPr id="4" name="Footer Placeholder 3">
            <a:extLst>
              <a:ext uri="{FF2B5EF4-FFF2-40B4-BE49-F238E27FC236}">
                <a16:creationId xmlns:a16="http://schemas.microsoft.com/office/drawing/2014/main" id="{20748308-37B8-556B-41B2-BC41AD170E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EB8A5D53-1DB5-F14F-DD2D-18B7D17BA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2665AC-AAFF-B948-B364-1821E9370C0E}" type="slidenum">
              <a:rPr lang="en-NL" smtClean="0"/>
              <a:t>‹nr.›</a:t>
            </a:fld>
            <a:endParaRPr lang="en-NL"/>
          </a:p>
        </p:txBody>
      </p:sp>
    </p:spTree>
    <p:extLst>
      <p:ext uri="{BB962C8B-B14F-4D97-AF65-F5344CB8AC3E}">
        <p14:creationId xmlns:p14="http://schemas.microsoft.com/office/powerpoint/2010/main" val="13613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rial Rounded MT Bold" panose="020F0704030504030204" pitchFamily="34" charset="77"/>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rial Rounded MT Bold" panose="020F0704030504030204" pitchFamily="34" charset="77"/>
              </a:defRPr>
            </a:lvl1pPr>
          </a:lstStyle>
          <a:p>
            <a:fld id="{C93998D4-F452-A34C-89FE-7B3CAAAED7B2}" type="datetimeFigureOut">
              <a:rPr lang="nl-NL" smtClean="0"/>
              <a:pPr/>
              <a:t>11-3-2024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rial Rounded MT Bold" panose="020F0704030504030204" pitchFamily="34" charset="77"/>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rial Rounded MT Bold" panose="020F0704030504030204" pitchFamily="34" charset="77"/>
              </a:defRPr>
            </a:lvl1pPr>
          </a:lstStyle>
          <a:p>
            <a:fld id="{5923C148-4CEE-D941-86BC-F130B0FF8BBF}" type="slidenum">
              <a:rPr lang="nl-NL" smtClean="0"/>
              <a:pPr/>
              <a:t>‹nr.›</a:t>
            </a:fld>
            <a:endParaRPr lang="nl-NL" dirty="0"/>
          </a:p>
        </p:txBody>
      </p:sp>
    </p:spTree>
    <p:extLst>
      <p:ext uri="{BB962C8B-B14F-4D97-AF65-F5344CB8AC3E}">
        <p14:creationId xmlns:p14="http://schemas.microsoft.com/office/powerpoint/2010/main" val="72517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rial Rounded MT Bold" panose="020F0704030504030204" pitchFamily="34" charset="77"/>
        <a:ea typeface="+mn-ea"/>
        <a:cs typeface="+mn-cs"/>
      </a:defRPr>
    </a:lvl1pPr>
    <a:lvl2pPr marL="457200" algn="l" defTabSz="914400" rtl="0" eaLnBrk="1" latinLnBrk="0" hangingPunct="1">
      <a:defRPr sz="1200" b="1" i="0" kern="1200">
        <a:solidFill>
          <a:schemeClr val="tx1"/>
        </a:solidFill>
        <a:latin typeface="Arial Rounded MT Bold" panose="020F0704030504030204" pitchFamily="34" charset="77"/>
        <a:ea typeface="+mn-ea"/>
        <a:cs typeface="+mn-cs"/>
      </a:defRPr>
    </a:lvl2pPr>
    <a:lvl3pPr marL="914400" algn="l" defTabSz="914400" rtl="0" eaLnBrk="1" latinLnBrk="0" hangingPunct="1">
      <a:defRPr sz="1200" b="1" i="0" kern="1200">
        <a:solidFill>
          <a:schemeClr val="tx1"/>
        </a:solidFill>
        <a:latin typeface="Arial Rounded MT Bold" panose="020F0704030504030204" pitchFamily="34" charset="77"/>
        <a:ea typeface="+mn-ea"/>
        <a:cs typeface="+mn-cs"/>
      </a:defRPr>
    </a:lvl3pPr>
    <a:lvl4pPr marL="1371600" algn="l" defTabSz="914400" rtl="0" eaLnBrk="1" latinLnBrk="0" hangingPunct="1">
      <a:defRPr sz="1200" b="1" i="0" kern="1200">
        <a:solidFill>
          <a:schemeClr val="tx1"/>
        </a:solidFill>
        <a:latin typeface="Arial Rounded MT Bold" panose="020F0704030504030204" pitchFamily="34" charset="77"/>
        <a:ea typeface="+mn-ea"/>
        <a:cs typeface="+mn-cs"/>
      </a:defRPr>
    </a:lvl4pPr>
    <a:lvl5pPr marL="1828800" algn="l" defTabSz="914400" rtl="0" eaLnBrk="1" latinLnBrk="0" hangingPunct="1">
      <a:defRPr sz="1200" b="1" i="0" kern="1200">
        <a:solidFill>
          <a:schemeClr val="tx1"/>
        </a:solidFill>
        <a:latin typeface="Arial Rounded MT Bold" panose="020F070403050403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Lifetime </a:t>
            </a:r>
            <a:r>
              <a:rPr lang="en-US" dirty="0" err="1"/>
              <a:t>risico</a:t>
            </a:r>
            <a:r>
              <a:rPr lang="en-US" dirty="0"/>
              <a:t> op </a:t>
            </a:r>
            <a:r>
              <a:rPr lang="en-US" dirty="0" err="1"/>
              <a:t>ontwikkelen</a:t>
            </a:r>
            <a:r>
              <a:rPr lang="en-US" dirty="0"/>
              <a:t> AF (</a:t>
            </a:r>
            <a:r>
              <a:rPr lang="en-US" dirty="0" err="1"/>
              <a:t>bij</a:t>
            </a:r>
            <a:r>
              <a:rPr lang="en-US" dirty="0"/>
              <a:t> </a:t>
            </a:r>
            <a:r>
              <a:rPr lang="en-US" dirty="0" err="1"/>
              <a:t>leeftijd</a:t>
            </a:r>
            <a:r>
              <a:rPr lang="en-US" dirty="0"/>
              <a:t> 55 </a:t>
            </a:r>
            <a:r>
              <a:rPr lang="en-US" dirty="0" err="1"/>
              <a:t>jaar</a:t>
            </a:r>
            <a:r>
              <a:rPr lang="en-US" dirty="0"/>
              <a:t>) </a:t>
            </a:r>
            <a:r>
              <a:rPr lang="en-US" dirty="0" err="1"/>
              <a:t>bedraagt</a:t>
            </a:r>
            <a:r>
              <a:rPr lang="en-US" dirty="0"/>
              <a:t>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 </a:t>
            </a:r>
            <a:r>
              <a:rPr lang="en-US" dirty="0" err="1"/>
              <a:t>geeft</a:t>
            </a:r>
            <a:r>
              <a:rPr lang="en-US" dirty="0"/>
              <a:t> 3,5 x </a:t>
            </a:r>
            <a:r>
              <a:rPr lang="en-US" dirty="0" err="1"/>
              <a:t>hoger</a:t>
            </a:r>
            <a:r>
              <a:rPr lang="en-US" dirty="0"/>
              <a:t> </a:t>
            </a:r>
            <a:r>
              <a:rPr lang="en-US" dirty="0" err="1"/>
              <a:t>risico</a:t>
            </a:r>
            <a:r>
              <a:rPr lang="en-US" dirty="0"/>
              <a:t> op </a:t>
            </a:r>
            <a:r>
              <a:rPr lang="en-US" dirty="0" err="1"/>
              <a:t>sterfte</a:t>
            </a:r>
            <a:r>
              <a:rPr lang="en-US" dirty="0"/>
              <a:t> door alle </a:t>
            </a:r>
            <a:r>
              <a:rPr lang="en-US" dirty="0" err="1"/>
              <a:t>oorzaken</a:t>
            </a:r>
            <a:r>
              <a:rPr lang="en-US" dirty="0"/>
              <a:t>.</a:t>
            </a:r>
            <a:endParaRPr lang="nl-NL" dirty="0"/>
          </a:p>
          <a:p>
            <a:endParaRPr lang="nl-NL" dirty="0"/>
          </a:p>
          <a:p>
            <a:r>
              <a:rPr lang="nl-NL" dirty="0"/>
              <a:t>Bron: Hart en Vaatcijfers, registratie 2008-2017</a:t>
            </a:r>
            <a:endParaRPr lang="tr-TR" dirty="0"/>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2</a:t>
            </a:fld>
            <a:endParaRPr lang="nl-NL" dirty="0"/>
          </a:p>
        </p:txBody>
      </p:sp>
    </p:spTree>
    <p:extLst>
      <p:ext uri="{BB962C8B-B14F-4D97-AF65-F5344CB8AC3E}">
        <p14:creationId xmlns:p14="http://schemas.microsoft.com/office/powerpoint/2010/main" val="135589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NHG standaard. </a:t>
            </a:r>
          </a:p>
          <a:p>
            <a:endParaRPr lang="nl-NL" dirty="0"/>
          </a:p>
          <a:p>
            <a:r>
              <a:rPr lang="nl-NL" dirty="0" err="1"/>
              <a:t>Kardia</a:t>
            </a:r>
            <a:r>
              <a:rPr lang="nl-NL" dirty="0"/>
              <a:t>: 1 </a:t>
            </a:r>
            <a:r>
              <a:rPr lang="nl-NL" dirty="0" err="1"/>
              <a:t>afl</a:t>
            </a:r>
            <a:r>
              <a:rPr lang="nl-NL" dirty="0"/>
              <a:t> ecg, 30 sec registratie, voldoende om diagnose AF te stellen.</a:t>
            </a:r>
          </a:p>
          <a:p>
            <a:r>
              <a:rPr lang="nl-NL" dirty="0"/>
              <a:t>ALAT : </a:t>
            </a:r>
            <a:r>
              <a:rPr lang="nl-NL" dirty="0" err="1"/>
              <a:t>ivm</a:t>
            </a:r>
            <a:r>
              <a:rPr lang="nl-NL" dirty="0"/>
              <a:t> mogelijk starten DOAC, gecontra-indiceerd bij matig-ernstige leverfunctiestoornis</a:t>
            </a:r>
          </a:p>
          <a:p>
            <a:endParaRPr lang="nl-NL" dirty="0"/>
          </a:p>
          <a:p>
            <a:r>
              <a:rPr lang="nl-NL" dirty="0" err="1"/>
              <a:t>Holter</a:t>
            </a:r>
            <a:r>
              <a:rPr lang="nl-NL" dirty="0"/>
              <a:t> of event </a:t>
            </a:r>
            <a:r>
              <a:rPr lang="nl-NL" dirty="0" err="1"/>
              <a:t>recording</a:t>
            </a:r>
            <a:r>
              <a:rPr lang="nl-NL" dirty="0"/>
              <a:t>: bij periodiek klachten, vermoeden van AF. </a:t>
            </a:r>
          </a:p>
          <a:p>
            <a:endParaRPr lang="nl-NL" dirty="0"/>
          </a:p>
          <a:p>
            <a:r>
              <a:rPr lang="nl-NL" dirty="0"/>
              <a:t>Echo cor : uitsluiten/aantonen kleplijden of hartfalen (prevalentie kleplijden of structurele hartafwijkingen 30%). Nieuwe standaard AF: bij alle </a:t>
            </a:r>
            <a:r>
              <a:rPr lang="nl-NL" dirty="0" err="1"/>
              <a:t>pt</a:t>
            </a:r>
            <a:r>
              <a:rPr lang="nl-NL" dirty="0"/>
              <a:t> echo cor, tenzij kwetsbaar of ernstig ziek. Binnen 3-6 </a:t>
            </a:r>
            <a:r>
              <a:rPr lang="nl-NL" dirty="0" err="1"/>
              <a:t>mnd</a:t>
            </a:r>
            <a:r>
              <a:rPr lang="nl-NL" dirty="0"/>
              <a:t> na diagnose.</a:t>
            </a:r>
          </a:p>
          <a:p>
            <a:r>
              <a:rPr lang="nl-NL" dirty="0">
                <a:ea typeface="Calibri"/>
                <a:cs typeface="Calibri"/>
              </a:rPr>
              <a:t>43% v </a:t>
            </a:r>
            <a:r>
              <a:rPr lang="nl-NL" dirty="0" err="1">
                <a:ea typeface="Calibri"/>
                <a:cs typeface="Calibri"/>
              </a:rPr>
              <a:t>pt</a:t>
            </a:r>
            <a:r>
              <a:rPr lang="nl-NL" dirty="0">
                <a:ea typeface="Calibri"/>
                <a:cs typeface="Calibri"/>
              </a:rPr>
              <a:t> met AF bij huisarts heeft hartfalen. (NTVG 22 juni 2023)</a:t>
            </a:r>
          </a:p>
          <a:p>
            <a:endParaRPr lang="nl-NL" dirty="0">
              <a:ea typeface="Calibri"/>
              <a:cs typeface="Calibri"/>
            </a:endParaRPr>
          </a:p>
          <a:p>
            <a:r>
              <a:rPr lang="nl-NL" dirty="0">
                <a:ea typeface="Calibri"/>
                <a:cs typeface="Calibri"/>
              </a:rPr>
              <a:t>BNP </a:t>
            </a:r>
            <a:r>
              <a:rPr lang="nl-NL" dirty="0" err="1">
                <a:ea typeface="Calibri"/>
                <a:cs typeface="Calibri"/>
              </a:rPr>
              <a:t>evt</a:t>
            </a:r>
            <a:r>
              <a:rPr lang="nl-NL" dirty="0">
                <a:ea typeface="Calibri"/>
                <a:cs typeface="Calibri"/>
              </a:rPr>
              <a:t> bij vermoeden van hartfalen, echter </a:t>
            </a:r>
            <a:r>
              <a:rPr lang="nl-NL" dirty="0"/>
              <a:t>BNP is ook verhoogd bij AF zonder hartfalen. BNP wordt door hart geproduceerd bij </a:t>
            </a:r>
            <a:r>
              <a:rPr lang="nl-NL" dirty="0" err="1"/>
              <a:t>mn</a:t>
            </a:r>
            <a:r>
              <a:rPr lang="nl-NL" dirty="0"/>
              <a:t> verhoogd wandspanning in L ventrikel.</a:t>
            </a:r>
          </a:p>
          <a:p>
            <a:r>
              <a:rPr lang="nl-NL" dirty="0"/>
              <a:t>BNP 33-77: hartfalen niet uitgesloten, maar kan nog prima door AF komen.</a:t>
            </a:r>
          </a:p>
          <a:p>
            <a:endParaRPr lang="nl-NL" dirty="0">
              <a:ea typeface="Calibri"/>
              <a:cs typeface="Calibri"/>
            </a:endParaRPr>
          </a:p>
        </p:txBody>
      </p:sp>
      <p:sp>
        <p:nvSpPr>
          <p:cNvPr id="4" name="Tijdelijke aanduiding voor dianummer 3"/>
          <p:cNvSpPr>
            <a:spLocks noGrp="1"/>
          </p:cNvSpPr>
          <p:nvPr>
            <p:ph type="sldNum" sz="quarter" idx="10"/>
          </p:nvPr>
        </p:nvSpPr>
        <p:spPr/>
        <p:txBody>
          <a:bodyPr/>
          <a:lstStyle/>
          <a:p>
            <a:fld id="{D2C2A766-69AB-4082-96C7-AAA1491C361D}" type="slidenum">
              <a:rPr lang="nl-NL" smtClean="0"/>
              <a:t>12</a:t>
            </a:fld>
            <a:endParaRPr lang="nl-NL"/>
          </a:p>
        </p:txBody>
      </p:sp>
    </p:spTree>
    <p:extLst>
      <p:ext uri="{BB962C8B-B14F-4D97-AF65-F5344CB8AC3E}">
        <p14:creationId xmlns:p14="http://schemas.microsoft.com/office/powerpoint/2010/main" val="289759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1-afl ecg (</a:t>
            </a:r>
            <a:r>
              <a:rPr lang="nl-NL" dirty="0" err="1"/>
              <a:t>afl</a:t>
            </a:r>
            <a:r>
              <a:rPr lang="nl-NL" dirty="0"/>
              <a:t> I). Nieuwe </a:t>
            </a:r>
            <a:r>
              <a:rPr lang="nl-NL" dirty="0" err="1"/>
              <a:t>nhg</a:t>
            </a:r>
            <a:r>
              <a:rPr lang="nl-NL" dirty="0"/>
              <a:t> standaard AF: 30 sec 1 </a:t>
            </a:r>
            <a:r>
              <a:rPr lang="nl-NL" dirty="0" err="1"/>
              <a:t>afl</a:t>
            </a:r>
            <a:r>
              <a:rPr lang="nl-NL" dirty="0"/>
              <a:t> ecg mag je diagnose AF op stellen.</a:t>
            </a:r>
          </a:p>
          <a:p>
            <a:r>
              <a:rPr lang="nl-NL" dirty="0" err="1"/>
              <a:t>Kardia</a:t>
            </a:r>
            <a:r>
              <a:rPr lang="nl-NL" dirty="0"/>
              <a:t> in handen van huisarts: sens 92,5% en </a:t>
            </a:r>
            <a:r>
              <a:rPr lang="nl-NL" dirty="0" err="1"/>
              <a:t>spec</a:t>
            </a:r>
            <a:r>
              <a:rPr lang="nl-NL" dirty="0"/>
              <a:t> 89,8% </a:t>
            </a:r>
          </a:p>
          <a:p>
            <a:r>
              <a:rPr lang="nl-NL" dirty="0"/>
              <a:t>Kosten  140 euro (6 </a:t>
            </a:r>
            <a:r>
              <a:rPr lang="nl-NL" dirty="0" err="1"/>
              <a:t>afl</a:t>
            </a:r>
            <a:r>
              <a:rPr lang="nl-NL" dirty="0"/>
              <a:t> </a:t>
            </a:r>
            <a:r>
              <a:rPr lang="nl-NL" dirty="0" err="1"/>
              <a:t>kardia</a:t>
            </a:r>
            <a:r>
              <a:rPr lang="nl-NL" dirty="0"/>
              <a:t> 200 euro)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Vingers niet vettig of zweterig, rustig opleggen.</a:t>
            </a:r>
          </a:p>
          <a:p>
            <a:endParaRPr lang="nl-NL" dirty="0"/>
          </a:p>
          <a:p>
            <a:r>
              <a:rPr lang="nl-NL" b="0" i="0" dirty="0" err="1">
                <a:solidFill>
                  <a:srgbClr val="1F1E3F"/>
                </a:solidFill>
                <a:effectLst/>
                <a:latin typeface="Axiforma"/>
              </a:rPr>
              <a:t>Nlds</a:t>
            </a:r>
            <a:r>
              <a:rPr lang="nl-NL" b="0" i="0" dirty="0">
                <a:solidFill>
                  <a:srgbClr val="1F1E3F"/>
                </a:solidFill>
                <a:effectLst/>
                <a:latin typeface="Axiforma"/>
              </a:rPr>
              <a:t> onderzoek met </a:t>
            </a:r>
            <a:r>
              <a:rPr lang="nl-NL" b="0" i="0" dirty="0" err="1">
                <a:solidFill>
                  <a:srgbClr val="1F1E3F"/>
                </a:solidFill>
                <a:effectLst/>
                <a:latin typeface="Axiforma"/>
              </a:rPr>
              <a:t>kardia</a:t>
            </a:r>
            <a:r>
              <a:rPr lang="nl-NL" b="0" i="0" dirty="0">
                <a:solidFill>
                  <a:srgbClr val="1F1E3F"/>
                </a:solidFill>
                <a:effectLst/>
                <a:latin typeface="Axiforma"/>
              </a:rPr>
              <a:t>: 457 huisartsen (20,4%) reageerden en interpreteerden in totaal 1613 single-lead </a:t>
            </a:r>
            <a:r>
              <a:rPr lang="nl-NL" b="0" i="0" dirty="0" err="1">
                <a:solidFill>
                  <a:srgbClr val="1F1E3F"/>
                </a:solidFill>
                <a:effectLst/>
                <a:latin typeface="Axiforma"/>
              </a:rPr>
              <a:t>ECG’s</a:t>
            </a:r>
            <a:r>
              <a:rPr lang="nl-NL" b="0" i="0" dirty="0">
                <a:solidFill>
                  <a:srgbClr val="1F1E3F"/>
                </a:solidFill>
                <a:effectLst/>
                <a:latin typeface="Axiforma"/>
              </a:rPr>
              <a:t>. Voor het vaststellen van AF of atriumflutter (prevalentie van 13%) was de sensitiviteit 92,5% en de specificiteit 89,8%. De positief voorspellende waarde (PPV) was 45,7% en de negatief voorspellende waarde (NPV) 98,8%.</a:t>
            </a:r>
            <a:r>
              <a:rPr lang="nl-NL" dirty="0"/>
              <a:t> </a:t>
            </a:r>
          </a:p>
          <a:p>
            <a:r>
              <a:rPr lang="tr-TR" b="0" i="0" u="none" strike="noStrike" dirty="0">
                <a:solidFill>
                  <a:srgbClr val="F93A60"/>
                </a:solidFill>
                <a:effectLst/>
                <a:latin typeface="Axiforma"/>
                <a:hlinkClick r:id="rId3"/>
              </a:rPr>
              <a:t>https://pubmed.ncbi.nlm.nih.gov/32766703/</a:t>
            </a:r>
            <a:endParaRPr lang="tr-TR" dirty="0"/>
          </a:p>
        </p:txBody>
      </p:sp>
      <p:sp>
        <p:nvSpPr>
          <p:cNvPr id="4" name="Tijdelijke aanduiding voor dianummer 3"/>
          <p:cNvSpPr>
            <a:spLocks noGrp="1"/>
          </p:cNvSpPr>
          <p:nvPr>
            <p:ph type="sldNum" sz="quarter" idx="5"/>
          </p:nvPr>
        </p:nvSpPr>
        <p:spPr/>
        <p:txBody>
          <a:bodyPr/>
          <a:lstStyle/>
          <a:p>
            <a:fld id="{88C090AF-2707-4D2A-9334-23B55AA0082F}" type="slidenum">
              <a:rPr lang="tr-TR" smtClean="0"/>
              <a:t>13</a:t>
            </a:fld>
            <a:endParaRPr lang="tr-TR"/>
          </a:p>
        </p:txBody>
      </p:sp>
    </p:spTree>
    <p:extLst>
      <p:ext uri="{BB962C8B-B14F-4D97-AF65-F5344CB8AC3E}">
        <p14:creationId xmlns:p14="http://schemas.microsoft.com/office/powerpoint/2010/main" val="44468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source-sans-pro"/>
              </a:rPr>
              <a:t>Een recent onderzoek bij patiënten met pacemakers en </a:t>
            </a:r>
            <a:r>
              <a:rPr lang="nl-NL" b="0" i="0" dirty="0" err="1">
                <a:solidFill>
                  <a:srgbClr val="000000"/>
                </a:solidFill>
                <a:effectLst/>
                <a:latin typeface="source-sans-pro"/>
              </a:rPr>
              <a:t>ICD’s</a:t>
            </a:r>
            <a:r>
              <a:rPr lang="nl-NL" b="0" i="0" dirty="0">
                <a:solidFill>
                  <a:srgbClr val="000000"/>
                </a:solidFill>
                <a:effectLst/>
                <a:latin typeface="source-sans-pro"/>
              </a:rPr>
              <a:t> suggereert dat zogenoemde subklinische AF-episodes die &lt; 24 uur duren, niet gepaard gaan met een verhoogd risico op trombo-embolische complicaties</a:t>
            </a:r>
          </a:p>
          <a:p>
            <a:r>
              <a:rPr lang="nl-NL" b="0" i="0" dirty="0">
                <a:solidFill>
                  <a:srgbClr val="000000"/>
                </a:solidFill>
                <a:effectLst/>
                <a:latin typeface="source-sans-pro"/>
              </a:rPr>
              <a:t>Van Gelder IC, </a:t>
            </a:r>
            <a:r>
              <a:rPr lang="nl-NL" b="0" i="0" dirty="0" err="1">
                <a:solidFill>
                  <a:srgbClr val="000000"/>
                </a:solidFill>
                <a:effectLst/>
                <a:latin typeface="source-sans-pro"/>
              </a:rPr>
              <a:t>Healey</a:t>
            </a:r>
            <a:r>
              <a:rPr lang="nl-NL" b="0" i="0" dirty="0">
                <a:solidFill>
                  <a:srgbClr val="000000"/>
                </a:solidFill>
                <a:effectLst/>
                <a:latin typeface="source-sans-pro"/>
              </a:rPr>
              <a:t> JS, Crijns HJGM, et al. </a:t>
            </a:r>
            <a:r>
              <a:rPr lang="nl-NL" b="0" i="0" dirty="0" err="1">
                <a:solidFill>
                  <a:srgbClr val="000000"/>
                </a:solidFill>
                <a:effectLst/>
                <a:latin typeface="source-sans-pro"/>
              </a:rPr>
              <a:t>Duration</a:t>
            </a:r>
            <a:r>
              <a:rPr lang="nl-NL" b="0" i="0" dirty="0">
                <a:solidFill>
                  <a:srgbClr val="000000"/>
                </a:solidFill>
                <a:effectLst/>
                <a:latin typeface="source-sans-pro"/>
              </a:rPr>
              <a:t> of device-</a:t>
            </a:r>
            <a:r>
              <a:rPr lang="nl-NL" b="0" i="0" dirty="0" err="1">
                <a:solidFill>
                  <a:srgbClr val="000000"/>
                </a:solidFill>
                <a:effectLst/>
                <a:latin typeface="source-sans-pro"/>
              </a:rPr>
              <a:t>detected</a:t>
            </a:r>
            <a:r>
              <a:rPr lang="nl-NL" b="0" i="0" dirty="0">
                <a:solidFill>
                  <a:srgbClr val="000000"/>
                </a:solidFill>
                <a:effectLst/>
                <a:latin typeface="source-sans-pro"/>
              </a:rPr>
              <a:t> </a:t>
            </a:r>
            <a:r>
              <a:rPr lang="nl-NL" b="0" i="0" dirty="0" err="1">
                <a:solidFill>
                  <a:srgbClr val="000000"/>
                </a:solidFill>
                <a:effectLst/>
                <a:latin typeface="source-sans-pro"/>
              </a:rPr>
              <a:t>subclinical</a:t>
            </a:r>
            <a:r>
              <a:rPr lang="nl-NL" b="0" i="0" dirty="0">
                <a:solidFill>
                  <a:srgbClr val="000000"/>
                </a:solidFill>
                <a:effectLst/>
                <a:latin typeface="source-sans-pro"/>
              </a:rPr>
              <a:t> </a:t>
            </a:r>
            <a:r>
              <a:rPr lang="nl-NL" b="0" i="0" dirty="0" err="1">
                <a:solidFill>
                  <a:srgbClr val="000000"/>
                </a:solidFill>
                <a:effectLst/>
                <a:latin typeface="source-sans-pro"/>
              </a:rPr>
              <a:t>atrial</a:t>
            </a:r>
            <a:r>
              <a:rPr lang="nl-NL" b="0" i="0" dirty="0">
                <a:solidFill>
                  <a:srgbClr val="000000"/>
                </a:solidFill>
                <a:effectLst/>
                <a:latin typeface="source-sans-pro"/>
              </a:rPr>
              <a:t> </a:t>
            </a:r>
            <a:r>
              <a:rPr lang="nl-NL" b="0" i="0" dirty="0" err="1">
                <a:solidFill>
                  <a:srgbClr val="000000"/>
                </a:solidFill>
                <a:effectLst/>
                <a:latin typeface="source-sans-pro"/>
              </a:rPr>
              <a:t>fibrillation</a:t>
            </a:r>
            <a:r>
              <a:rPr lang="nl-NL" b="0" i="0" dirty="0">
                <a:solidFill>
                  <a:srgbClr val="000000"/>
                </a:solidFill>
                <a:effectLst/>
                <a:latin typeface="source-sans-pro"/>
              </a:rPr>
              <a:t> </a:t>
            </a:r>
            <a:r>
              <a:rPr lang="nl-NL" b="0" i="0" dirty="0" err="1">
                <a:solidFill>
                  <a:srgbClr val="000000"/>
                </a:solidFill>
                <a:effectLst/>
                <a:latin typeface="source-sans-pro"/>
              </a:rPr>
              <a:t>and</a:t>
            </a:r>
            <a:r>
              <a:rPr lang="nl-NL" b="0" i="0" dirty="0">
                <a:solidFill>
                  <a:srgbClr val="000000"/>
                </a:solidFill>
                <a:effectLst/>
                <a:latin typeface="source-sans-pro"/>
              </a:rPr>
              <a:t> </a:t>
            </a:r>
            <a:r>
              <a:rPr lang="nl-NL" b="0" i="0" dirty="0" err="1">
                <a:solidFill>
                  <a:srgbClr val="000000"/>
                </a:solidFill>
                <a:effectLst/>
                <a:latin typeface="source-sans-pro"/>
              </a:rPr>
              <a:t>occurrence</a:t>
            </a:r>
            <a:r>
              <a:rPr lang="nl-NL" b="0" i="0" dirty="0">
                <a:solidFill>
                  <a:srgbClr val="000000"/>
                </a:solidFill>
                <a:effectLst/>
                <a:latin typeface="source-sans-pro"/>
              </a:rPr>
              <a:t> of </a:t>
            </a:r>
            <a:r>
              <a:rPr lang="nl-NL" b="0" i="0" dirty="0" err="1">
                <a:solidFill>
                  <a:srgbClr val="000000"/>
                </a:solidFill>
                <a:effectLst/>
                <a:latin typeface="source-sans-pro"/>
              </a:rPr>
              <a:t>stroke</a:t>
            </a:r>
            <a:r>
              <a:rPr lang="nl-NL" b="0" i="0" dirty="0">
                <a:solidFill>
                  <a:srgbClr val="000000"/>
                </a:solidFill>
                <a:effectLst/>
                <a:latin typeface="source-sans-pro"/>
              </a:rPr>
              <a:t> in ASSERT. </a:t>
            </a:r>
            <a:r>
              <a:rPr lang="nl-NL" b="0" i="0" dirty="0" err="1">
                <a:solidFill>
                  <a:srgbClr val="000000"/>
                </a:solidFill>
                <a:effectLst/>
                <a:latin typeface="source-sans-pro"/>
              </a:rPr>
              <a:t>Eur</a:t>
            </a:r>
            <a:r>
              <a:rPr lang="nl-NL" b="0" i="0" dirty="0">
                <a:solidFill>
                  <a:srgbClr val="000000"/>
                </a:solidFill>
                <a:effectLst/>
                <a:latin typeface="source-sans-pro"/>
              </a:rPr>
              <a:t> </a:t>
            </a:r>
            <a:r>
              <a:rPr lang="nl-NL" b="0" i="0" dirty="0" err="1">
                <a:solidFill>
                  <a:srgbClr val="000000"/>
                </a:solidFill>
                <a:effectLst/>
                <a:latin typeface="source-sans-pro"/>
              </a:rPr>
              <a:t>Heart</a:t>
            </a:r>
            <a:r>
              <a:rPr lang="nl-NL" b="0" i="0" dirty="0">
                <a:solidFill>
                  <a:srgbClr val="000000"/>
                </a:solidFill>
                <a:effectLst/>
                <a:latin typeface="source-sans-pro"/>
              </a:rPr>
              <a:t> J. 2017;38:1339-44</a:t>
            </a:r>
          </a:p>
          <a:p>
            <a:endParaRPr lang="nl-NL" b="0" i="0" dirty="0">
              <a:solidFill>
                <a:srgbClr val="000000"/>
              </a:solidFill>
              <a:effectLst/>
              <a:latin typeface="source-sans-pro"/>
            </a:endParaRPr>
          </a:p>
          <a:p>
            <a:r>
              <a:rPr lang="nl-NL" b="0" i="0" dirty="0">
                <a:solidFill>
                  <a:srgbClr val="000000"/>
                </a:solidFill>
                <a:effectLst/>
                <a:latin typeface="source-sans-pro"/>
              </a:rPr>
              <a:t>Van belang bij korte registraties door wearables!</a:t>
            </a:r>
            <a:endParaRPr lang="nl-NL" dirty="0"/>
          </a:p>
        </p:txBody>
      </p:sp>
      <p:sp>
        <p:nvSpPr>
          <p:cNvPr id="4" name="Tijdelijke aanduiding voor dianummer 3"/>
          <p:cNvSpPr>
            <a:spLocks noGrp="1"/>
          </p:cNvSpPr>
          <p:nvPr>
            <p:ph type="sldNum" sz="quarter" idx="10"/>
          </p:nvPr>
        </p:nvSpPr>
        <p:spPr/>
        <p:txBody>
          <a:bodyPr/>
          <a:lstStyle/>
          <a:p>
            <a:fld id="{D2C2A766-69AB-4082-96C7-AAA1491C361D}" type="slidenum">
              <a:rPr lang="nl-NL" smtClean="0"/>
              <a:t>14</a:t>
            </a:fld>
            <a:endParaRPr lang="nl-NL"/>
          </a:p>
        </p:txBody>
      </p:sp>
    </p:spTree>
    <p:extLst>
      <p:ext uri="{BB962C8B-B14F-4D97-AF65-F5344CB8AC3E}">
        <p14:creationId xmlns:p14="http://schemas.microsoft.com/office/powerpoint/2010/main" val="109846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of hoger -&gt; OAS </a:t>
            </a:r>
            <a:r>
              <a:rPr lang="nl-NL" baseline="0" dirty="0"/>
              <a:t> </a:t>
            </a:r>
            <a:r>
              <a:rPr lang="nl-NL" dirty="0"/>
              <a:t>(NHG)</a:t>
            </a:r>
          </a:p>
          <a:p>
            <a:r>
              <a:rPr lang="nl-NL" dirty="0"/>
              <a:t>ESC</a:t>
            </a:r>
            <a:r>
              <a:rPr lang="nl-NL" baseline="0" dirty="0"/>
              <a:t> adviseert </a:t>
            </a:r>
            <a:r>
              <a:rPr lang="nl-NL" baseline="0" dirty="0" err="1"/>
              <a:t>oas</a:t>
            </a:r>
            <a:r>
              <a:rPr lang="nl-NL" baseline="0" dirty="0"/>
              <a:t> vanaf score ≥ 1 (tenzij vrouw, dan bij ≥2). Zijn dus jongere </a:t>
            </a:r>
            <a:r>
              <a:rPr lang="nl-NL" baseline="0" dirty="0" err="1"/>
              <a:t>pt</a:t>
            </a:r>
            <a:r>
              <a:rPr lang="nl-NL" baseline="0" dirty="0"/>
              <a:t>, vaak overweeg je dan ook ritmebehandeling. </a:t>
            </a:r>
          </a:p>
          <a:p>
            <a:r>
              <a:rPr lang="nl-NL" baseline="0" dirty="0"/>
              <a:t>Bij jongere </a:t>
            </a:r>
            <a:r>
              <a:rPr lang="nl-NL" baseline="0" dirty="0" err="1"/>
              <a:t>pt</a:t>
            </a:r>
            <a:r>
              <a:rPr lang="nl-NL" baseline="0" dirty="0"/>
              <a:t> ook OAS vóór een ECV, tot 4 </a:t>
            </a:r>
            <a:r>
              <a:rPr lang="nl-NL" baseline="0" dirty="0" err="1"/>
              <a:t>wk</a:t>
            </a:r>
            <a:r>
              <a:rPr lang="nl-NL" baseline="0" dirty="0"/>
              <a:t> na ECV.</a:t>
            </a:r>
          </a:p>
          <a:p>
            <a:r>
              <a:rPr lang="nl-NL" baseline="0" dirty="0"/>
              <a:t>25% v AF </a:t>
            </a:r>
            <a:r>
              <a:rPr lang="nl-NL" baseline="0" dirty="0" err="1"/>
              <a:t>pt</a:t>
            </a:r>
            <a:r>
              <a:rPr lang="nl-NL" baseline="0" dirty="0"/>
              <a:t> krijgt géén adequate antistolling.</a:t>
            </a:r>
          </a:p>
          <a:p>
            <a:endParaRPr lang="nl-NL" baseline="0" dirty="0"/>
          </a:p>
          <a:p>
            <a:r>
              <a:rPr lang="nl-NL" baseline="0" dirty="0" err="1"/>
              <a:t>HasBled</a:t>
            </a:r>
            <a:r>
              <a:rPr lang="nl-NL" baseline="0" dirty="0"/>
              <a:t>: niet gevalideerd voor 1</a:t>
            </a:r>
            <a:r>
              <a:rPr lang="nl-NL" baseline="30000" dirty="0"/>
              <a:t>e</a:t>
            </a:r>
            <a:r>
              <a:rPr lang="nl-NL" baseline="0" dirty="0"/>
              <a:t> lijn, en verlaten in 2</a:t>
            </a:r>
            <a:r>
              <a:rPr lang="nl-NL" baseline="30000" dirty="0"/>
              <a:t>e</a:t>
            </a:r>
            <a:r>
              <a:rPr lang="nl-NL" baseline="0" dirty="0"/>
              <a:t> lijn.</a:t>
            </a:r>
          </a:p>
          <a:p>
            <a:endParaRPr lang="nl-NL" baseline="0" dirty="0"/>
          </a:p>
        </p:txBody>
      </p:sp>
      <p:sp>
        <p:nvSpPr>
          <p:cNvPr id="4" name="Tijdelijke aanduiding voor dianummer 3"/>
          <p:cNvSpPr>
            <a:spLocks noGrp="1"/>
          </p:cNvSpPr>
          <p:nvPr>
            <p:ph type="sldNum" sz="quarter" idx="10"/>
          </p:nvPr>
        </p:nvSpPr>
        <p:spPr/>
        <p:txBody>
          <a:bodyPr/>
          <a:lstStyle/>
          <a:p>
            <a:fld id="{D2C2A766-69AB-4082-96C7-AAA1491C361D}" type="slidenum">
              <a:rPr lang="nl-NL" smtClean="0"/>
              <a:t>17</a:t>
            </a:fld>
            <a:endParaRPr lang="nl-NL"/>
          </a:p>
        </p:txBody>
      </p:sp>
    </p:spTree>
    <p:extLst>
      <p:ext uri="{BB962C8B-B14F-4D97-AF65-F5344CB8AC3E}">
        <p14:creationId xmlns:p14="http://schemas.microsoft.com/office/powerpoint/2010/main" val="179066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Zweedse studie gepubliceerd</a:t>
            </a:r>
            <a:r>
              <a:rPr lang="nl-NL" baseline="0" dirty="0"/>
              <a:t> in 2015, ruim 140.000 AF patiënten. Rode balkje is longembolie, rest is CVA of TIA. Bij 1 risicofactor dus 0,9% kans op jaarlijks CVA (maar al wel toegenomen risico op overall dood)</a:t>
            </a:r>
          </a:p>
          <a:p>
            <a:r>
              <a:rPr lang="nl-NL" baseline="0" dirty="0"/>
              <a:t>OAS geeft 60% rel. risico reductie </a:t>
            </a:r>
          </a:p>
          <a:p>
            <a:r>
              <a:rPr lang="nl-NL" baseline="0" dirty="0"/>
              <a:t>Score 1 -&gt; 0,5% risico), maar ook 0,3% risico op intracraniale bloeding. In de cohortstudies is de het bloedingsrisico vermenigvuldigd met 1,5 omdat de schade meestal groter is dan bij </a:t>
            </a:r>
            <a:r>
              <a:rPr lang="nl-NL" baseline="0" dirty="0" err="1"/>
              <a:t>iCVA’s</a:t>
            </a:r>
            <a:r>
              <a:rPr lang="nl-NL" baseline="0" dirty="0"/>
              <a:t>  -&gt; nettowinst bij </a:t>
            </a:r>
            <a:r>
              <a:rPr lang="nl-NL" baseline="0" dirty="0" err="1"/>
              <a:t>CHADSVASc</a:t>
            </a:r>
            <a:r>
              <a:rPr lang="nl-NL" baseline="0" dirty="0"/>
              <a:t> score van 1 is dus 0.</a:t>
            </a:r>
          </a:p>
        </p:txBody>
      </p:sp>
      <p:sp>
        <p:nvSpPr>
          <p:cNvPr id="4" name="Tijdelijke aanduiding voor dianummer 3"/>
          <p:cNvSpPr>
            <a:spLocks noGrp="1"/>
          </p:cNvSpPr>
          <p:nvPr>
            <p:ph type="sldNum" sz="quarter" idx="10"/>
          </p:nvPr>
        </p:nvSpPr>
        <p:spPr/>
        <p:txBody>
          <a:bodyPr/>
          <a:lstStyle/>
          <a:p>
            <a:fld id="{D2C2A766-69AB-4082-96C7-AAA1491C361D}" type="slidenum">
              <a:rPr lang="nl-NL" smtClean="0"/>
              <a:t>18</a:t>
            </a:fld>
            <a:endParaRPr lang="nl-NL"/>
          </a:p>
        </p:txBody>
      </p:sp>
    </p:spTree>
    <p:extLst>
      <p:ext uri="{BB962C8B-B14F-4D97-AF65-F5344CB8AC3E}">
        <p14:creationId xmlns:p14="http://schemas.microsoft.com/office/powerpoint/2010/main" val="43113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TAR = acetylsalicylzuur, carbasalaatcalcium, clopidogrel, </a:t>
            </a:r>
            <a:r>
              <a:rPr lang="nl-NL" dirty="0" err="1"/>
              <a:t>ticagrelor</a:t>
            </a:r>
            <a:r>
              <a:rPr lang="nl-NL" dirty="0"/>
              <a:t>, </a:t>
            </a:r>
            <a:r>
              <a:rPr lang="nl-NL" dirty="0" err="1"/>
              <a:t>prasugrel</a:t>
            </a:r>
            <a:r>
              <a:rPr lang="nl-NL" dirty="0"/>
              <a:t>. </a:t>
            </a:r>
            <a:r>
              <a:rPr lang="nl-NL" b="1" dirty="0"/>
              <a:t>Hebben geen plaats in behandeling van AF!</a:t>
            </a:r>
          </a:p>
          <a:p>
            <a:r>
              <a:rPr lang="nl-NL" b="0" dirty="0"/>
              <a:t>Alleen 1</a:t>
            </a:r>
            <a:r>
              <a:rPr lang="nl-NL" b="0" baseline="30000" dirty="0"/>
              <a:t>e</a:t>
            </a:r>
            <a:r>
              <a:rPr lang="nl-NL" b="0" dirty="0"/>
              <a:t> jaar na hartevent of stent een TAR naast VKA of DOAC. Daarna TAR staken.</a:t>
            </a:r>
          </a:p>
          <a:p>
            <a:r>
              <a:rPr lang="nl-NL" b="0" dirty="0"/>
              <a:t>Bij ouderen geeft TAR evenveel bloedingen als </a:t>
            </a:r>
            <a:r>
              <a:rPr lang="nl-NL" b="0" dirty="0" err="1"/>
              <a:t>coumarine</a:t>
            </a:r>
            <a:r>
              <a:rPr lang="nl-NL" b="0" dirty="0"/>
              <a:t>, maar biedt onvoldoende bescherming tegen </a:t>
            </a:r>
            <a:r>
              <a:rPr lang="nl-NL" b="0" dirty="0" err="1"/>
              <a:t>iCVA</a:t>
            </a:r>
            <a:r>
              <a:rPr lang="nl-NL" b="0" dirty="0"/>
              <a:t>.</a:t>
            </a:r>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19</a:t>
            </a:fld>
            <a:endParaRPr lang="nl-NL"/>
          </a:p>
        </p:txBody>
      </p:sp>
    </p:spTree>
    <p:extLst>
      <p:ext uri="{BB962C8B-B14F-4D97-AF65-F5344CB8AC3E}">
        <p14:creationId xmlns:p14="http://schemas.microsoft.com/office/powerpoint/2010/main" val="168781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Ook zinvol om je dossiers op AF na te lopen en indicatie OAS te controleren. Volgens hartstichting krijgt 14% onterecht geen OAS. (en 8% gebruikt OAS zonder indicatie)</a:t>
            </a:r>
            <a:endParaRPr lang="nl-NL" dirty="0"/>
          </a:p>
          <a:p>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21</a:t>
            </a:fld>
            <a:endParaRPr lang="nl-NL"/>
          </a:p>
        </p:txBody>
      </p:sp>
    </p:spTree>
    <p:extLst>
      <p:ext uri="{BB962C8B-B14F-4D97-AF65-F5344CB8AC3E}">
        <p14:creationId xmlns:p14="http://schemas.microsoft.com/office/powerpoint/2010/main" val="2537542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VKA = acenocoumarol , fenprocoumon</a:t>
            </a:r>
          </a:p>
          <a:p>
            <a:r>
              <a:rPr lang="nl-NL" dirty="0"/>
              <a:t>DOAC = </a:t>
            </a:r>
            <a:r>
              <a:rPr lang="nl-NL" dirty="0" err="1"/>
              <a:t>apixaban</a:t>
            </a:r>
            <a:r>
              <a:rPr lang="nl-NL" dirty="0"/>
              <a:t>, </a:t>
            </a:r>
            <a:r>
              <a:rPr lang="nl-NL" dirty="0" err="1"/>
              <a:t>edoxaban</a:t>
            </a:r>
            <a:r>
              <a:rPr lang="nl-NL" dirty="0"/>
              <a:t>, </a:t>
            </a:r>
            <a:r>
              <a:rPr lang="nl-NL" dirty="0" err="1"/>
              <a:t>rivaroxaban</a:t>
            </a:r>
            <a:r>
              <a:rPr lang="nl-NL" dirty="0"/>
              <a:t>, </a:t>
            </a:r>
            <a:r>
              <a:rPr lang="nl-NL" dirty="0" err="1"/>
              <a:t>dabigatran</a:t>
            </a:r>
            <a:endParaRPr lang="nl-NL" dirty="0"/>
          </a:p>
          <a:p>
            <a:r>
              <a:rPr lang="nl-NL" dirty="0"/>
              <a:t>TAR = acetylsalicylzuur, carbasalaatcalcium, clopidogrel, </a:t>
            </a:r>
            <a:r>
              <a:rPr lang="nl-NL" dirty="0" err="1"/>
              <a:t>ticagrelor</a:t>
            </a:r>
            <a:r>
              <a:rPr lang="nl-NL" dirty="0"/>
              <a:t>, </a:t>
            </a:r>
            <a:r>
              <a:rPr lang="nl-NL" dirty="0" err="1"/>
              <a:t>prasugrel</a:t>
            </a:r>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22</a:t>
            </a:fld>
            <a:endParaRPr lang="nl-NL"/>
          </a:p>
        </p:txBody>
      </p:sp>
    </p:spTree>
    <p:extLst>
      <p:ext uri="{BB962C8B-B14F-4D97-AF65-F5344CB8AC3E}">
        <p14:creationId xmlns:p14="http://schemas.microsoft.com/office/powerpoint/2010/main" val="1734744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DOACs</a:t>
            </a:r>
            <a:r>
              <a:rPr lang="nl-NL" dirty="0"/>
              <a:t> hebben voorkeur bij AF, bij contra-indicatie DOAC starten met VKA.</a:t>
            </a:r>
          </a:p>
          <a:p>
            <a:r>
              <a:rPr lang="nl-NL" dirty="0"/>
              <a:t>Kwetsbare ouderen niet omzetten van VKA naar DOAC!</a:t>
            </a:r>
          </a:p>
          <a:p>
            <a:endParaRPr lang="nl-NL" dirty="0"/>
          </a:p>
          <a:p>
            <a:r>
              <a:rPr lang="nl-NL" dirty="0"/>
              <a:t>Cohort</a:t>
            </a:r>
            <a:r>
              <a:rPr lang="nl-NL" baseline="0" dirty="0"/>
              <a:t> studie Zweden, 1990-1997: 42.500 </a:t>
            </a:r>
            <a:r>
              <a:rPr lang="nl-NL" baseline="0" dirty="0" err="1"/>
              <a:t>pt</a:t>
            </a:r>
            <a:r>
              <a:rPr lang="nl-NL" baseline="0" dirty="0"/>
              <a:t> , laagste mortaliteit bij INR 2,2</a:t>
            </a:r>
          </a:p>
          <a:p>
            <a:pPr defTabSz="990752">
              <a:defRPr/>
            </a:pPr>
            <a:r>
              <a:rPr lang="nl-NL" baseline="0" dirty="0"/>
              <a:t>Acenocoumarol T½ 8-11 uur   Fenprocoumon T½ 160 uur    ‘s avonds innemen</a:t>
            </a:r>
          </a:p>
          <a:p>
            <a:r>
              <a:rPr lang="nl-NL" sz="1300" dirty="0"/>
              <a:t>European </a:t>
            </a:r>
            <a:r>
              <a:rPr lang="nl-NL" sz="1300" dirty="0" err="1"/>
              <a:t>atrial</a:t>
            </a:r>
            <a:r>
              <a:rPr lang="nl-NL" sz="1300" dirty="0"/>
              <a:t> </a:t>
            </a:r>
            <a:r>
              <a:rPr lang="nl-NL" sz="1300" dirty="0" err="1"/>
              <a:t>fibrillation</a:t>
            </a:r>
            <a:r>
              <a:rPr lang="nl-NL" sz="1300" dirty="0"/>
              <a:t> trial: VKA verlagen risico op CVA met 64% en op sterfte met 26%. Bij TTR &gt;70% zijn ze veilig en verschil met DOAC in bloedingen is gering. Ernstige </a:t>
            </a:r>
            <a:r>
              <a:rPr lang="nl-NL" sz="1300" dirty="0" err="1"/>
              <a:t>intracran</a:t>
            </a:r>
            <a:r>
              <a:rPr lang="nl-NL" sz="1300" dirty="0"/>
              <a:t>. bloeding 0,5-1% / jaar. </a:t>
            </a:r>
          </a:p>
          <a:p>
            <a:r>
              <a:rPr lang="nl-NL" sz="1300" dirty="0"/>
              <a:t>SAMe-TT2-R2: </a:t>
            </a:r>
            <a:r>
              <a:rPr lang="nl-NL" sz="1300" dirty="0" err="1"/>
              <a:t>sex</a:t>
            </a:r>
            <a:r>
              <a:rPr lang="nl-NL" sz="1300" dirty="0"/>
              <a:t> (V), </a:t>
            </a:r>
            <a:r>
              <a:rPr lang="nl-NL" sz="1300" dirty="0" err="1"/>
              <a:t>age</a:t>
            </a:r>
            <a:r>
              <a:rPr lang="nl-NL" sz="1300" dirty="0"/>
              <a:t>  (&lt;60), </a:t>
            </a:r>
            <a:r>
              <a:rPr lang="nl-NL" sz="1300" dirty="0" err="1"/>
              <a:t>med</a:t>
            </a:r>
            <a:r>
              <a:rPr lang="nl-NL" sz="1300" dirty="0"/>
              <a:t> VG ≥ 2 </a:t>
            </a:r>
            <a:r>
              <a:rPr lang="nl-NL" sz="1300" dirty="0" err="1"/>
              <a:t>comorbiditeiten</a:t>
            </a:r>
            <a:r>
              <a:rPr lang="nl-NL" sz="1300" dirty="0"/>
              <a:t>,  treatment (</a:t>
            </a:r>
            <a:r>
              <a:rPr lang="nl-NL" sz="1300" dirty="0" err="1"/>
              <a:t>med</a:t>
            </a:r>
            <a:r>
              <a:rPr lang="nl-NL" sz="1300" dirty="0"/>
              <a:t>), </a:t>
            </a:r>
            <a:r>
              <a:rPr lang="nl-NL" sz="1300" dirty="0" err="1"/>
              <a:t>tobacco</a:t>
            </a:r>
            <a:r>
              <a:rPr lang="nl-NL" sz="1300" dirty="0"/>
              <a:t>,  race (non-</a:t>
            </a:r>
            <a:r>
              <a:rPr lang="nl-NL" sz="1300" dirty="0" err="1"/>
              <a:t>kaukasisch</a:t>
            </a:r>
            <a:r>
              <a:rPr lang="nl-NL" sz="1300" dirty="0"/>
              <a:t>)  -&gt; score ≥ 2: voorkeur voor DOAC.</a:t>
            </a:r>
          </a:p>
          <a:p>
            <a:r>
              <a:rPr lang="nl-NL" dirty="0"/>
              <a:t>Interactie: AB, </a:t>
            </a:r>
            <a:r>
              <a:rPr lang="nl-NL" dirty="0" err="1"/>
              <a:t>miconazol</a:t>
            </a:r>
            <a:endParaRPr lang="nl-NL" dirty="0"/>
          </a:p>
          <a:p>
            <a:r>
              <a:rPr lang="nl-NL" dirty="0"/>
              <a:t>VKA: verminderde productie stollingsfactoren</a:t>
            </a:r>
          </a:p>
        </p:txBody>
      </p:sp>
      <p:sp>
        <p:nvSpPr>
          <p:cNvPr id="4" name="Tijdelijke aanduiding voor dianummer 3"/>
          <p:cNvSpPr>
            <a:spLocks noGrp="1"/>
          </p:cNvSpPr>
          <p:nvPr>
            <p:ph type="sldNum" sz="quarter" idx="10"/>
          </p:nvPr>
        </p:nvSpPr>
        <p:spPr/>
        <p:txBody>
          <a:bodyPr/>
          <a:lstStyle/>
          <a:p>
            <a:fld id="{D2C2A766-69AB-4082-96C7-AAA1491C361D}" type="slidenum">
              <a:rPr lang="nl-NL" smtClean="0"/>
              <a:t>23</a:t>
            </a:fld>
            <a:endParaRPr lang="nl-NL"/>
          </a:p>
        </p:txBody>
      </p:sp>
    </p:spTree>
    <p:extLst>
      <p:ext uri="{BB962C8B-B14F-4D97-AF65-F5344CB8AC3E}">
        <p14:creationId xmlns:p14="http://schemas.microsoft.com/office/powerpoint/2010/main" val="3817636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DOACs</a:t>
            </a:r>
            <a:r>
              <a:rPr lang="nl-NL" dirty="0"/>
              <a:t> geven verminderde activiteit v stollingsfactoren (</a:t>
            </a:r>
            <a:r>
              <a:rPr lang="nl-NL" dirty="0" err="1"/>
              <a:t>vs</a:t>
            </a:r>
            <a:r>
              <a:rPr lang="nl-NL" dirty="0"/>
              <a:t> verminderde productie bij VKA)</a:t>
            </a:r>
          </a:p>
          <a:p>
            <a:r>
              <a:rPr lang="nl-NL" dirty="0"/>
              <a:t>DOAC = direct werkende orale anticoagulantia. NOAC = nieuwe orale anticoagulantia.</a:t>
            </a:r>
          </a:p>
          <a:p>
            <a:r>
              <a:rPr lang="nl-NL" dirty="0"/>
              <a:t>Alleen onderzoeksgegevens</a:t>
            </a:r>
            <a:r>
              <a:rPr lang="nl-NL" baseline="0" dirty="0"/>
              <a:t> bekend i.v.m. vitamine K antagonisten.</a:t>
            </a:r>
            <a:endParaRPr lang="nl-NL" dirty="0"/>
          </a:p>
          <a:p>
            <a:pPr defTabSz="990752">
              <a:defRPr/>
            </a:pPr>
            <a:r>
              <a:rPr lang="nl-NL" baseline="0" dirty="0"/>
              <a:t>T½ 5-17 uur, therapietrouw belangrijk!   </a:t>
            </a:r>
            <a:r>
              <a:rPr lang="nl-NL" dirty="0"/>
              <a:t>Inname tijdens maaltijd (</a:t>
            </a:r>
            <a:r>
              <a:rPr lang="nl-NL" dirty="0" err="1"/>
              <a:t>rivaroxaban</a:t>
            </a:r>
            <a:r>
              <a:rPr lang="nl-NL" baseline="0" dirty="0"/>
              <a:t> en </a:t>
            </a:r>
            <a:r>
              <a:rPr lang="nl-NL" baseline="0" dirty="0" err="1"/>
              <a:t>dabigatran</a:t>
            </a:r>
            <a:r>
              <a:rPr lang="nl-NL" baseline="0" dirty="0"/>
              <a:t>)</a:t>
            </a:r>
          </a:p>
          <a:p>
            <a:pPr defTabSz="990752">
              <a:defRPr/>
            </a:pPr>
            <a:endParaRPr lang="nl-NL" baseline="0" dirty="0"/>
          </a:p>
          <a:p>
            <a:r>
              <a:rPr lang="nl-NL" baseline="0" dirty="0"/>
              <a:t>Bloedingsrisico neemt toe met leeftijd. 1-3% uit studie van </a:t>
            </a:r>
            <a:r>
              <a:rPr lang="nl-NL" baseline="0" dirty="0" err="1"/>
              <a:t>Baigent</a:t>
            </a:r>
            <a:r>
              <a:rPr lang="nl-NL" baseline="0" dirty="0"/>
              <a:t>, Mant en </a:t>
            </a:r>
            <a:r>
              <a:rPr lang="nl-NL" baseline="0" dirty="0" err="1"/>
              <a:t>Schulman</a:t>
            </a:r>
            <a:r>
              <a:rPr lang="nl-NL" baseline="0" dirty="0"/>
              <a:t>, 2008)</a:t>
            </a:r>
          </a:p>
          <a:p>
            <a:r>
              <a:rPr lang="nl-NL" baseline="0" dirty="0"/>
              <a:t>RRR op </a:t>
            </a:r>
            <a:r>
              <a:rPr lang="nl-NL" baseline="0" dirty="0" err="1"/>
              <a:t>iCVA</a:t>
            </a:r>
            <a:r>
              <a:rPr lang="nl-NL" baseline="0" dirty="0"/>
              <a:t> bij (D)</a:t>
            </a:r>
            <a:r>
              <a:rPr lang="nl-NL" baseline="0" dirty="0" err="1"/>
              <a:t>OACs</a:t>
            </a:r>
            <a:r>
              <a:rPr lang="nl-NL" baseline="0" dirty="0"/>
              <a:t> is 60%</a:t>
            </a:r>
          </a:p>
          <a:p>
            <a:pPr defTabSz="990752">
              <a:defRPr/>
            </a:pPr>
            <a:endParaRPr lang="nl-NL" baseline="0" dirty="0"/>
          </a:p>
          <a:p>
            <a:r>
              <a:rPr lang="nl-NL" baseline="0" dirty="0"/>
              <a:t>Niet bij matig tot ernstige mitralisstenose (reumatisch) of kunstklep. RE-ALIGN studie (</a:t>
            </a:r>
            <a:r>
              <a:rPr lang="nl-NL" baseline="0" dirty="0" err="1"/>
              <a:t>dabigatran</a:t>
            </a:r>
            <a:r>
              <a:rPr lang="nl-NL" baseline="0" dirty="0"/>
              <a:t>): vroegtijdig beëindigd </a:t>
            </a:r>
            <a:r>
              <a:rPr lang="nl-NL" baseline="0" dirty="0" err="1"/>
              <a:t>ivm</a:t>
            </a:r>
            <a:r>
              <a:rPr lang="nl-NL" baseline="0" dirty="0"/>
              <a:t> meer trombo-embolische events en bloedingen in </a:t>
            </a:r>
            <a:r>
              <a:rPr lang="nl-NL" baseline="0" dirty="0" err="1"/>
              <a:t>dabigatran</a:t>
            </a:r>
            <a:r>
              <a:rPr lang="nl-NL" baseline="0" dirty="0"/>
              <a:t> groep. Overige </a:t>
            </a:r>
            <a:r>
              <a:rPr lang="nl-NL" baseline="0" dirty="0" err="1"/>
              <a:t>DOACs</a:t>
            </a:r>
            <a:r>
              <a:rPr lang="nl-NL" baseline="0" dirty="0"/>
              <a:t> zijn niet onderzocht. Bij mitralisstenose zijn </a:t>
            </a:r>
            <a:r>
              <a:rPr lang="nl-NL" baseline="0" dirty="0" err="1"/>
              <a:t>DOACs</a:t>
            </a:r>
            <a:r>
              <a:rPr lang="nl-NL" baseline="0" dirty="0"/>
              <a:t> </a:t>
            </a:r>
            <a:r>
              <a:rPr lang="nl-NL" baseline="0" dirty="0" err="1"/>
              <a:t>uberhaupt</a:t>
            </a:r>
            <a:r>
              <a:rPr lang="nl-NL" baseline="0" dirty="0"/>
              <a:t> niet onderzocht.</a:t>
            </a:r>
          </a:p>
          <a:p>
            <a:endParaRPr lang="nl-NL" baseline="0" dirty="0"/>
          </a:p>
          <a:p>
            <a:r>
              <a:rPr lang="nl-NL" baseline="0" dirty="0"/>
              <a:t>Amerikaans retrospectief cohortonderzoek 2012-2019:  risico op </a:t>
            </a:r>
            <a:r>
              <a:rPr lang="nl-NL" baseline="0" dirty="0" err="1"/>
              <a:t>iCVA</a:t>
            </a:r>
            <a:r>
              <a:rPr lang="nl-NL" baseline="0" dirty="0"/>
              <a:t> / systemische embolie  </a:t>
            </a:r>
            <a:r>
              <a:rPr lang="nl-NL" baseline="0" dirty="0" err="1"/>
              <a:t>apixaban</a:t>
            </a:r>
            <a:r>
              <a:rPr lang="nl-NL" baseline="0" dirty="0"/>
              <a:t> – </a:t>
            </a:r>
            <a:r>
              <a:rPr lang="nl-NL" baseline="0" dirty="0" err="1"/>
              <a:t>rivaroxaban</a:t>
            </a:r>
            <a:r>
              <a:rPr lang="nl-NL" baseline="0" dirty="0"/>
              <a:t>: 6,6 – 8,0 per 1000 persoonsjaren (HR 0,82). Incidentie </a:t>
            </a:r>
            <a:r>
              <a:rPr lang="nl-NL" baseline="0" dirty="0" err="1"/>
              <a:t>intracraniele</a:t>
            </a:r>
            <a:r>
              <a:rPr lang="nl-NL" baseline="0" dirty="0"/>
              <a:t> / gastro-intestinale bloedingen 12,9 – 21,9 per 1000 persoonsjaren (HR 0,58) .</a:t>
            </a:r>
          </a:p>
          <a:p>
            <a:r>
              <a:rPr lang="nl-NL" baseline="0" dirty="0"/>
              <a:t>Ook uit overige onderzoeken komt </a:t>
            </a:r>
            <a:r>
              <a:rPr lang="nl-NL" baseline="0" dirty="0" err="1"/>
              <a:t>apixaban</a:t>
            </a:r>
            <a:r>
              <a:rPr lang="nl-NL" baseline="0" dirty="0"/>
              <a:t> als meest veilig naar voren.</a:t>
            </a:r>
          </a:p>
          <a:p>
            <a:endParaRPr lang="nl-NL" baseline="0" dirty="0"/>
          </a:p>
          <a:p>
            <a:r>
              <a:rPr lang="nl-NL" baseline="0" dirty="0" err="1"/>
              <a:t>Bariatrische</a:t>
            </a:r>
            <a:r>
              <a:rPr lang="nl-NL" baseline="0" dirty="0"/>
              <a:t> chirurgie: onvoldoende data.</a:t>
            </a:r>
          </a:p>
          <a:p>
            <a:r>
              <a:rPr lang="nl-NL" baseline="0" dirty="0" err="1"/>
              <a:t>Dabigatran</a:t>
            </a:r>
            <a:r>
              <a:rPr lang="nl-NL" baseline="0" dirty="0"/>
              <a:t> heeft anti </a:t>
            </a:r>
            <a:r>
              <a:rPr lang="nl-NL" baseline="0" dirty="0" err="1"/>
              <a:t>dotum</a:t>
            </a:r>
            <a:r>
              <a:rPr lang="nl-NL" baseline="0" dirty="0"/>
              <a:t> (</a:t>
            </a:r>
            <a:r>
              <a:rPr lang="nl-NL" baseline="0" dirty="0" err="1"/>
              <a:t>idarucizumab</a:t>
            </a:r>
            <a:r>
              <a:rPr lang="nl-NL" baseline="0" dirty="0"/>
              <a:t> = monoklonaal antilichaam, bindt direct aan </a:t>
            </a:r>
            <a:r>
              <a:rPr lang="nl-NL" baseline="0" dirty="0" err="1"/>
              <a:t>dabigatran</a:t>
            </a:r>
            <a:r>
              <a:rPr lang="nl-NL" baseline="0" dirty="0"/>
              <a:t>), dit werkt 12u en geen pro-trombotische werking. </a:t>
            </a:r>
          </a:p>
          <a:p>
            <a:r>
              <a:rPr lang="nl-NL" baseline="0" dirty="0"/>
              <a:t>Inmiddels ook </a:t>
            </a:r>
            <a:r>
              <a:rPr lang="nl-NL" baseline="0" dirty="0" err="1"/>
              <a:t>andexanet</a:t>
            </a:r>
            <a:r>
              <a:rPr lang="nl-NL" baseline="0" dirty="0"/>
              <a:t>-</a:t>
            </a:r>
            <a:r>
              <a:rPr lang="el-GR" baseline="0" dirty="0"/>
              <a:t>α</a:t>
            </a:r>
            <a:r>
              <a:rPr lang="nl-NL" baseline="0" dirty="0"/>
              <a:t> voor </a:t>
            </a:r>
            <a:r>
              <a:rPr lang="nl-NL" baseline="0" dirty="0" err="1"/>
              <a:t>apixaban</a:t>
            </a:r>
            <a:r>
              <a:rPr lang="nl-NL" baseline="0" dirty="0"/>
              <a:t> en </a:t>
            </a:r>
            <a:r>
              <a:rPr lang="nl-NL" baseline="0" dirty="0" err="1"/>
              <a:t>rivaroxaban</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D2C2A766-69AB-4082-96C7-AAA1491C361D}" type="slidenum">
              <a:rPr lang="nl-NL" smtClean="0"/>
              <a:t>24</a:t>
            </a:fld>
            <a:endParaRPr lang="nl-NL"/>
          </a:p>
        </p:txBody>
      </p:sp>
    </p:spTree>
    <p:extLst>
      <p:ext uri="{BB962C8B-B14F-4D97-AF65-F5344CB8AC3E}">
        <p14:creationId xmlns:p14="http://schemas.microsoft.com/office/powerpoint/2010/main" val="95166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A2AA3-AA4D-3E73-D413-3A400ACB45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2EFE52-768C-4F50-6965-4C85D23AC8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0DA3386-FED8-C401-0593-097B2D6F3A4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64B6B49-E191-1214-A8B3-CB0238C595D9}"/>
              </a:ext>
            </a:extLst>
          </p:cNvPr>
          <p:cNvSpPr>
            <a:spLocks noGrp="1"/>
          </p:cNvSpPr>
          <p:nvPr>
            <p:ph type="sldNum" sz="quarter" idx="5"/>
          </p:nvPr>
        </p:nvSpPr>
        <p:spPr/>
        <p:txBody>
          <a:bodyPr/>
          <a:lstStyle/>
          <a:p>
            <a:fld id="{A919EA62-B72C-4049-B92F-855772B27600}" type="slidenum">
              <a:rPr lang="nl-NL" smtClean="0"/>
              <a:t>4</a:t>
            </a:fld>
            <a:endParaRPr lang="nl-NL"/>
          </a:p>
        </p:txBody>
      </p:sp>
    </p:spTree>
    <p:extLst>
      <p:ext uri="{BB962C8B-B14F-4D97-AF65-F5344CB8AC3E}">
        <p14:creationId xmlns:p14="http://schemas.microsoft.com/office/powerpoint/2010/main" val="1329020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Dabigatran</a:t>
            </a:r>
            <a:r>
              <a:rPr lang="nl-NL" dirty="0"/>
              <a:t> en </a:t>
            </a:r>
            <a:r>
              <a:rPr lang="nl-NL" dirty="0" err="1"/>
              <a:t>Rivaroxaban</a:t>
            </a:r>
            <a:r>
              <a:rPr lang="nl-NL" dirty="0"/>
              <a:t>: innemen bij maaltijd</a:t>
            </a:r>
          </a:p>
          <a:p>
            <a:r>
              <a:rPr lang="nl-NL" dirty="0" err="1"/>
              <a:t>Rivaroxaban</a:t>
            </a:r>
            <a:r>
              <a:rPr lang="nl-NL" dirty="0"/>
              <a:t> geeft mogelijk meer bloedingen.</a:t>
            </a:r>
          </a:p>
          <a:p>
            <a:r>
              <a:rPr lang="nl-NL" dirty="0" err="1"/>
              <a:t>Dabigatran</a:t>
            </a:r>
            <a:r>
              <a:rPr lang="nl-NL" dirty="0"/>
              <a:t> mogelijk meer </a:t>
            </a:r>
            <a:r>
              <a:rPr lang="nl-NL" dirty="0" err="1"/>
              <a:t>tr</a:t>
            </a:r>
            <a:r>
              <a:rPr lang="nl-NL" dirty="0"/>
              <a:t> </a:t>
            </a:r>
            <a:r>
              <a:rPr lang="nl-NL" dirty="0" err="1"/>
              <a:t>dig</a:t>
            </a:r>
            <a:r>
              <a:rPr lang="nl-NL" dirty="0"/>
              <a:t> bloedingen, </a:t>
            </a:r>
          </a:p>
          <a:p>
            <a:r>
              <a:rPr lang="nl-NL" dirty="0" err="1"/>
              <a:t>Apixaban</a:t>
            </a:r>
            <a:r>
              <a:rPr lang="nl-NL" dirty="0"/>
              <a:t>: </a:t>
            </a:r>
            <a:r>
              <a:rPr lang="nl-NL" dirty="0" err="1"/>
              <a:t>creat</a:t>
            </a:r>
            <a:r>
              <a:rPr lang="nl-NL" dirty="0"/>
              <a:t>&gt;133 of </a:t>
            </a:r>
            <a:r>
              <a:rPr lang="nl-NL" dirty="0" err="1"/>
              <a:t>eGFR</a:t>
            </a:r>
            <a:r>
              <a:rPr lang="nl-NL" dirty="0"/>
              <a:t> 30-50</a:t>
            </a:r>
          </a:p>
          <a:p>
            <a:r>
              <a:rPr lang="nl-NL" dirty="0"/>
              <a:t>Alle </a:t>
            </a:r>
            <a:r>
              <a:rPr lang="nl-NL" dirty="0" err="1"/>
              <a:t>DOACs</a:t>
            </a:r>
            <a:r>
              <a:rPr lang="nl-NL" dirty="0"/>
              <a:t> kunnen in baxter</a:t>
            </a:r>
          </a:p>
          <a:p>
            <a:endParaRPr lang="nl-NL" dirty="0"/>
          </a:p>
          <a:p>
            <a:r>
              <a:rPr lang="nl-NL" dirty="0"/>
              <a:t>Interacties door </a:t>
            </a:r>
            <a:r>
              <a:rPr lang="nl-NL" dirty="0" err="1"/>
              <a:t>Cyps</a:t>
            </a:r>
            <a:r>
              <a:rPr lang="nl-NL" dirty="0"/>
              <a:t>, concentratie </a:t>
            </a:r>
            <a:r>
              <a:rPr lang="nl-NL" dirty="0" err="1"/>
              <a:t>DOACs</a:t>
            </a:r>
            <a:r>
              <a:rPr lang="nl-NL" dirty="0"/>
              <a:t> stijgt</a:t>
            </a:r>
          </a:p>
          <a:p>
            <a:endParaRPr lang="nl-NL" dirty="0"/>
          </a:p>
          <a:p>
            <a:r>
              <a:rPr lang="nl-NL" dirty="0"/>
              <a:t>AMC keuzehulp VKA of DOAC : https://www.amc.nl/web/keuzehulpen/keuzehulp/boezemfibrilleren-keuzehulp.htm </a:t>
            </a:r>
          </a:p>
          <a:p>
            <a:endParaRPr lang="tr-TR" dirty="0"/>
          </a:p>
        </p:txBody>
      </p:sp>
      <p:sp>
        <p:nvSpPr>
          <p:cNvPr id="4" name="Tijdelijke aanduiding voor dianummer 3"/>
          <p:cNvSpPr>
            <a:spLocks noGrp="1"/>
          </p:cNvSpPr>
          <p:nvPr>
            <p:ph type="sldNum" sz="quarter" idx="5"/>
          </p:nvPr>
        </p:nvSpPr>
        <p:spPr/>
        <p:txBody>
          <a:bodyPr/>
          <a:lstStyle/>
          <a:p>
            <a:fld id="{88C090AF-2707-4D2A-9334-23B55AA0082F}" type="slidenum">
              <a:rPr lang="tr-TR" smtClean="0"/>
              <a:t>25</a:t>
            </a:fld>
            <a:endParaRPr lang="tr-TR"/>
          </a:p>
        </p:txBody>
      </p:sp>
    </p:spTree>
    <p:extLst>
      <p:ext uri="{BB962C8B-B14F-4D97-AF65-F5344CB8AC3E}">
        <p14:creationId xmlns:p14="http://schemas.microsoft.com/office/powerpoint/2010/main" val="254020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Dabigatran</a:t>
            </a:r>
            <a:r>
              <a:rPr lang="nl-NL" dirty="0"/>
              <a:t> kan niet in baxter, anderen wel</a:t>
            </a:r>
          </a:p>
          <a:p>
            <a:r>
              <a:rPr lang="nl-NL" dirty="0"/>
              <a:t>NHG standaard: geen voorkeur</a:t>
            </a:r>
            <a:endParaRPr lang="tr-TR" dirty="0"/>
          </a:p>
        </p:txBody>
      </p:sp>
      <p:sp>
        <p:nvSpPr>
          <p:cNvPr id="4" name="Tijdelijke aanduiding voor dianummer 3"/>
          <p:cNvSpPr>
            <a:spLocks noGrp="1"/>
          </p:cNvSpPr>
          <p:nvPr>
            <p:ph type="sldNum" sz="quarter" idx="5"/>
          </p:nvPr>
        </p:nvSpPr>
        <p:spPr/>
        <p:txBody>
          <a:bodyPr/>
          <a:lstStyle/>
          <a:p>
            <a:fld id="{88C090AF-2707-4D2A-9334-23B55AA0082F}" type="slidenum">
              <a:rPr lang="tr-TR" smtClean="0"/>
              <a:t>26</a:t>
            </a:fld>
            <a:endParaRPr lang="tr-TR"/>
          </a:p>
        </p:txBody>
      </p:sp>
    </p:spTree>
    <p:extLst>
      <p:ext uri="{BB962C8B-B14F-4D97-AF65-F5344CB8AC3E}">
        <p14:creationId xmlns:p14="http://schemas.microsoft.com/office/powerpoint/2010/main" val="1155926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source-sans-pro"/>
              </a:rPr>
              <a:t>Patiënten die in het kader van secundaire preventie behandeld worden met aspirine of clopidogrel, en die niet recent (&lt; 12 maanden geleden) gedotterd zijn, kunnen deze plaatjesremmers vervangen door een DOAC of een vitamine K-antagonist. Alleen bij patiënten die naar aanleiding van een recent acuut coronair syndroom of recente coronaire interventie duale antiplaatjestherapie gebruiken, moet de DOAC gecombineerd worden met één plaatsjesremmer gedurende het eerste jaar na het event, om trombose in de stent te voorkomen. Meestal wordt een DOAC dan met clopidogrel gecombineerd.</a:t>
            </a:r>
            <a:endParaRPr lang="nl-NL" dirty="0"/>
          </a:p>
        </p:txBody>
      </p:sp>
      <p:sp>
        <p:nvSpPr>
          <p:cNvPr id="4" name="Tijdelijke aanduiding voor dianummer 3"/>
          <p:cNvSpPr>
            <a:spLocks noGrp="1"/>
          </p:cNvSpPr>
          <p:nvPr>
            <p:ph type="sldNum" sz="quarter" idx="5"/>
          </p:nvPr>
        </p:nvSpPr>
        <p:spPr/>
        <p:txBody>
          <a:bodyPr/>
          <a:lstStyle/>
          <a:p>
            <a:fld id="{88C090AF-2707-4D2A-9334-23B55AA0082F}" type="slidenum">
              <a:rPr lang="tr-TR" smtClean="0"/>
              <a:t>27</a:t>
            </a:fld>
            <a:endParaRPr lang="tr-TR"/>
          </a:p>
        </p:txBody>
      </p:sp>
    </p:spTree>
    <p:extLst>
      <p:ext uri="{BB962C8B-B14F-4D97-AF65-F5344CB8AC3E}">
        <p14:creationId xmlns:p14="http://schemas.microsoft.com/office/powerpoint/2010/main" val="1521309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Calibri" panose="020F0502020204030204" pitchFamily="34" charset="0"/>
                <a:cs typeface="Times New Roman" panose="02020603050405020304" pitchFamily="18" charset="0"/>
              </a:rPr>
              <a:t>Er is hier veel over te zeggen, en vaak blijft het bij persoonlijke aannames waardoor de voorschrijver het subjectief belangrijker vindt om 1 maal daags te doseren. Als we het objectief bekijken is dat nog maar de vraag.</a:t>
            </a:r>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33</a:t>
            </a:fld>
            <a:endParaRPr lang="nl-NL"/>
          </a:p>
        </p:txBody>
      </p:sp>
    </p:spTree>
    <p:extLst>
      <p:ext uri="{BB962C8B-B14F-4D97-AF65-F5344CB8AC3E}">
        <p14:creationId xmlns:p14="http://schemas.microsoft.com/office/powerpoint/2010/main" val="1731484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A8B7-D252-690A-BD6A-5A5A2F28EA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D78643-C12F-04F7-C4F2-5AF9DC87A9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A9B1C1-78EF-01C8-1EBE-AB38B93507B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45D76F9-6743-5D3C-26B2-14204FFE9208}"/>
              </a:ext>
            </a:extLst>
          </p:cNvPr>
          <p:cNvSpPr>
            <a:spLocks noGrp="1"/>
          </p:cNvSpPr>
          <p:nvPr>
            <p:ph type="sldNum" sz="quarter" idx="5"/>
          </p:nvPr>
        </p:nvSpPr>
        <p:spPr/>
        <p:txBody>
          <a:bodyPr/>
          <a:lstStyle/>
          <a:p>
            <a:fld id="{A919EA62-B72C-4049-B92F-855772B27600}" type="slidenum">
              <a:rPr lang="nl-NL" smtClean="0"/>
              <a:t>34</a:t>
            </a:fld>
            <a:endParaRPr lang="nl-NL"/>
          </a:p>
        </p:txBody>
      </p:sp>
    </p:spTree>
    <p:extLst>
      <p:ext uri="{BB962C8B-B14F-4D97-AF65-F5344CB8AC3E}">
        <p14:creationId xmlns:p14="http://schemas.microsoft.com/office/powerpoint/2010/main" val="2676868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36</a:t>
            </a:fld>
            <a:endParaRPr lang="nl-NL" dirty="0"/>
          </a:p>
        </p:txBody>
      </p:sp>
    </p:spTree>
    <p:extLst>
      <p:ext uri="{BB962C8B-B14F-4D97-AF65-F5344CB8AC3E}">
        <p14:creationId xmlns:p14="http://schemas.microsoft.com/office/powerpoint/2010/main" val="3285158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niet goed in te stellen </a:t>
            </a:r>
            <a:r>
              <a:rPr lang="nl-NL" dirty="0" err="1"/>
              <a:t>pt</a:t>
            </a:r>
            <a:r>
              <a:rPr lang="nl-NL" dirty="0"/>
              <a:t> op VKA, frequente reizen, wens patiënt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Niet bij kwetsbare ouderen </a:t>
            </a:r>
            <a:r>
              <a:rPr lang="en-US" b="0" i="0" dirty="0">
                <a:solidFill>
                  <a:srgbClr val="000000"/>
                </a:solidFill>
                <a:effectLst/>
                <a:latin typeface="HelveticaNeue"/>
              </a:rPr>
              <a:t>FRAIL AF Studie: Switching INR-guided VKA treatment to a NOAC in frail older patients with AF was associated with more bleeding complications compared to continuing VKA treatment, without an associated reduction in thromboembolic complications. (</a:t>
            </a:r>
            <a:r>
              <a:rPr lang="en-US" b="0" i="0" dirty="0" err="1">
                <a:solidFill>
                  <a:srgbClr val="000000"/>
                </a:solidFill>
                <a:effectLst/>
                <a:latin typeface="HelveticaNeue"/>
              </a:rPr>
              <a:t>nlds</a:t>
            </a:r>
            <a:r>
              <a:rPr lang="en-US" b="0" i="0" dirty="0">
                <a:solidFill>
                  <a:srgbClr val="000000"/>
                </a:solidFill>
                <a:effectLst/>
                <a:latin typeface="HelveticaNeue"/>
              </a:rPr>
              <a:t> </a:t>
            </a:r>
            <a:r>
              <a:rPr lang="en-US" b="0" i="0" dirty="0" err="1">
                <a:solidFill>
                  <a:srgbClr val="000000"/>
                </a:solidFill>
                <a:effectLst/>
                <a:latin typeface="HelveticaNeue"/>
              </a:rPr>
              <a:t>studie</a:t>
            </a:r>
            <a:r>
              <a:rPr lang="en-US" b="0" i="0" dirty="0">
                <a:solidFill>
                  <a:srgbClr val="000000"/>
                </a:solidFill>
                <a:effectLst/>
                <a:latin typeface="HelveticaNeue"/>
              </a:rPr>
              <a:t> 2023)</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Geeft het door aan de Trombosedienst!!</a:t>
            </a:r>
          </a:p>
          <a:p>
            <a:endParaRPr lang="nl-NL" dirty="0"/>
          </a:p>
          <a:p>
            <a:r>
              <a:rPr lang="nl-NL" dirty="0"/>
              <a:t>Thuisarts.nl: ik wil misschien overstappen van vit K remmer naar DOAC</a:t>
            </a:r>
          </a:p>
          <a:p>
            <a:endParaRPr lang="nl-NL" dirty="0"/>
          </a:p>
          <a:p>
            <a:r>
              <a:rPr lang="nl-NL" dirty="0"/>
              <a:t>Hetcat.nl : centrum antistolling &amp; trombosezorg</a:t>
            </a:r>
          </a:p>
          <a:p>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37</a:t>
            </a:fld>
            <a:endParaRPr lang="nl-NL"/>
          </a:p>
        </p:txBody>
      </p:sp>
    </p:spTree>
    <p:extLst>
      <p:ext uri="{BB962C8B-B14F-4D97-AF65-F5344CB8AC3E}">
        <p14:creationId xmlns:p14="http://schemas.microsoft.com/office/powerpoint/2010/main" val="274549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Bij </a:t>
            </a:r>
            <a:r>
              <a:rPr lang="nl-NL" sz="1200" b="1" i="0" kern="1200" dirty="0" err="1">
                <a:solidFill>
                  <a:schemeClr val="tx1"/>
                </a:solidFill>
                <a:effectLst/>
                <a:latin typeface="+mn-lt"/>
                <a:ea typeface="+mn-ea"/>
                <a:cs typeface="+mn-cs"/>
              </a:rPr>
              <a:t>irregulaire</a:t>
            </a:r>
            <a:r>
              <a:rPr lang="nl-NL" sz="1200" b="1" i="0" kern="1200" dirty="0">
                <a:solidFill>
                  <a:schemeClr val="tx1"/>
                </a:solidFill>
                <a:effectLst/>
                <a:latin typeface="+mn-lt"/>
                <a:ea typeface="+mn-ea"/>
                <a:cs typeface="+mn-cs"/>
              </a:rPr>
              <a:t> hartslag frequentie controleren door auscultatie hart, gebruik van </a:t>
            </a:r>
            <a:r>
              <a:rPr lang="nl-NL" sz="1200" b="1" i="0" kern="1200" dirty="0" err="1">
                <a:solidFill>
                  <a:schemeClr val="tx1"/>
                </a:solidFill>
                <a:effectLst/>
                <a:latin typeface="+mn-lt"/>
                <a:ea typeface="+mn-ea"/>
                <a:cs typeface="+mn-cs"/>
              </a:rPr>
              <a:t>Kardia</a:t>
            </a:r>
            <a:r>
              <a:rPr lang="nl-NL" sz="1200" b="1" i="0" kern="1200" dirty="0">
                <a:solidFill>
                  <a:schemeClr val="tx1"/>
                </a:solidFill>
                <a:effectLst/>
                <a:latin typeface="+mn-lt"/>
                <a:ea typeface="+mn-ea"/>
                <a:cs typeface="+mn-cs"/>
              </a:rPr>
              <a:t> of ecg! Door polsdeficit is frequentiemeting door bloeddrukmeter, saturatiemeter of handmatig niet betrouwbaar.</a:t>
            </a:r>
          </a:p>
          <a:p>
            <a:r>
              <a:rPr lang="nl-NL" sz="1200" b="0" i="0" kern="1200" dirty="0">
                <a:solidFill>
                  <a:schemeClr val="tx1"/>
                </a:solidFill>
                <a:effectLst/>
                <a:latin typeface="+mn-lt"/>
                <a:ea typeface="+mn-ea"/>
                <a:cs typeface="+mn-cs"/>
              </a:rPr>
              <a:t>Wekelijks controleren tot frequentie voldoende is gedaald en geen klachten meer.</a:t>
            </a:r>
          </a:p>
          <a:p>
            <a:r>
              <a:rPr lang="nl-NL" sz="1200" b="0" i="0" kern="1200" dirty="0">
                <a:solidFill>
                  <a:schemeClr val="tx1"/>
                </a:solidFill>
                <a:effectLst/>
                <a:latin typeface="+mn-lt"/>
                <a:ea typeface="+mn-ea"/>
                <a:cs typeface="+mn-cs"/>
              </a:rPr>
              <a:t>De ventriculaire hartfrequentie tijdens boezemfibrilleren wordt bepaald door de refractaire periode van de atrioventriculaire knoop. Deze staat onder invloed van het sympathische en het </a:t>
            </a:r>
            <a:r>
              <a:rPr lang="nl-NL" sz="1200" b="0" i="0" kern="1200" dirty="0" err="1">
                <a:solidFill>
                  <a:schemeClr val="tx1"/>
                </a:solidFill>
                <a:effectLst/>
                <a:latin typeface="+mn-lt"/>
                <a:ea typeface="+mn-ea"/>
                <a:cs typeface="+mn-cs"/>
              </a:rPr>
              <a:t>parasympathische</a:t>
            </a:r>
            <a:r>
              <a:rPr lang="nl-NL" sz="1200" b="0" i="0" kern="1200" dirty="0">
                <a:solidFill>
                  <a:schemeClr val="tx1"/>
                </a:solidFill>
                <a:effectLst/>
                <a:latin typeface="+mn-lt"/>
                <a:ea typeface="+mn-ea"/>
                <a:cs typeface="+mn-cs"/>
              </a:rPr>
              <a:t> zenuwstelsel</a:t>
            </a:r>
          </a:p>
          <a:p>
            <a:endParaRPr lang="nl-NL" dirty="0"/>
          </a:p>
          <a:p>
            <a:r>
              <a:rPr lang="nl-NL" dirty="0"/>
              <a:t>Bij hypertensie,</a:t>
            </a:r>
            <a:r>
              <a:rPr lang="nl-NL" baseline="0" dirty="0"/>
              <a:t> </a:t>
            </a:r>
            <a:r>
              <a:rPr lang="nl-NL" baseline="0" dirty="0" err="1"/>
              <a:t>coronairlijden</a:t>
            </a:r>
            <a:r>
              <a:rPr lang="nl-NL" baseline="0" dirty="0"/>
              <a:t>, myocardinfarct, </a:t>
            </a:r>
            <a:r>
              <a:rPr lang="nl-NL" baseline="0" dirty="0" err="1"/>
              <a:t>hyperthyreoidie</a:t>
            </a:r>
            <a:r>
              <a:rPr lang="nl-NL" baseline="0" dirty="0"/>
              <a:t>, stabiel hartfalen -&gt; b blokker (metoprolol 50-200 / atenolol 25-100)</a:t>
            </a:r>
          </a:p>
          <a:p>
            <a:r>
              <a:rPr lang="nl-NL" baseline="0" dirty="0"/>
              <a:t>Bij ernstig astma -&gt; Ca antagonist (diltiazem </a:t>
            </a:r>
            <a:r>
              <a:rPr lang="nl-NL" baseline="0" dirty="0" err="1"/>
              <a:t>mga</a:t>
            </a:r>
            <a:r>
              <a:rPr lang="nl-NL" baseline="0" dirty="0"/>
              <a:t> 1 </a:t>
            </a:r>
            <a:r>
              <a:rPr lang="nl-NL" baseline="0" dirty="0" err="1"/>
              <a:t>dd</a:t>
            </a:r>
            <a:r>
              <a:rPr lang="nl-NL" baseline="0" dirty="0"/>
              <a:t> 120-360 mg)</a:t>
            </a:r>
          </a:p>
          <a:p>
            <a:r>
              <a:rPr lang="nl-NL" baseline="0" dirty="0"/>
              <a:t>Bij instabiel hartfalen -&gt; digoxine</a:t>
            </a:r>
          </a:p>
          <a:p>
            <a:r>
              <a:rPr lang="nl-NL" baseline="0" dirty="0"/>
              <a:t>Digoxine dosering verlagen bij bereiken van 70 en bij 85 jr.</a:t>
            </a:r>
          </a:p>
          <a:p>
            <a:r>
              <a:rPr lang="nl-NL" baseline="0" dirty="0"/>
              <a:t>Digoxine verlaagt frequentie alleen in rust en niet bij inspanning, b-blokker en Ca antagonist doen dat wel. Ca-antagonist verlaagt in rust frequentie nog beter dan digoxine, b blokker niet.</a:t>
            </a:r>
          </a:p>
          <a:p>
            <a:r>
              <a:rPr lang="nl-NL" baseline="0" dirty="0"/>
              <a:t>Ca- antagonisten zijn negatief inotroop en daarom </a:t>
            </a:r>
            <a:r>
              <a:rPr lang="nl-NL" baseline="0" dirty="0" err="1"/>
              <a:t>gecontraindiceerd</a:t>
            </a:r>
            <a:r>
              <a:rPr lang="nl-NL" baseline="0" dirty="0"/>
              <a:t> bij hartfalen. Diltiazem heeft voorkeur omdat verapamil meer negatief inotroop werkt.</a:t>
            </a:r>
          </a:p>
          <a:p>
            <a:r>
              <a:rPr lang="nl-NL" baseline="0" dirty="0"/>
              <a:t>Bij combi verapamil-digoxine digoxine met 50% verlagen. Bij diltiazem-digoxine met 25 % verlagen (ze verhogen de digoxine spiegels)</a:t>
            </a:r>
          </a:p>
          <a:p>
            <a:endParaRPr lang="nl-NL" baseline="0" dirty="0"/>
          </a:p>
          <a:p>
            <a:pPr>
              <a:defRPr/>
            </a:pPr>
            <a:r>
              <a:rPr lang="nl-NL" dirty="0">
                <a:cs typeface="Calibri"/>
              </a:rPr>
              <a:t>Selectieve b-blokker: metoprolol, bisoprolol, </a:t>
            </a:r>
            <a:r>
              <a:rPr lang="nl-NL" dirty="0" err="1">
                <a:cs typeface="Calibri"/>
              </a:rPr>
              <a:t>nebivolol</a:t>
            </a:r>
            <a:r>
              <a:rPr lang="nl-NL" dirty="0">
                <a:cs typeface="Calibri"/>
              </a:rPr>
              <a:t> en atenolol</a:t>
            </a:r>
            <a:endParaRPr lang="nl-NL" dirty="0"/>
          </a:p>
          <a:p>
            <a:pPr>
              <a:defRPr/>
            </a:pPr>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err="1"/>
              <a:t>Sotalol</a:t>
            </a:r>
            <a:r>
              <a:rPr lang="nl-NL" baseline="0" dirty="0"/>
              <a:t>: niet selectieve </a:t>
            </a:r>
            <a:r>
              <a:rPr lang="el-GR" baseline="0" dirty="0"/>
              <a:t>β</a:t>
            </a:r>
            <a:r>
              <a:rPr lang="nl-NL" baseline="0" dirty="0"/>
              <a:t>-blokker, met </a:t>
            </a:r>
            <a:r>
              <a:rPr lang="nl-NL" baseline="0" dirty="0" err="1"/>
              <a:t>kl</a:t>
            </a:r>
            <a:r>
              <a:rPr lang="nl-NL" baseline="0" dirty="0"/>
              <a:t> 3 eigenschappen (indien &gt;160 m/dag): vertraagt AV geleiding, verlengt refractaire periode -&gt; verlengt PQ en QT interval. Dus pro-</a:t>
            </a:r>
            <a:r>
              <a:rPr lang="nl-NL" baseline="0" dirty="0" err="1"/>
              <a:t>artimische</a:t>
            </a:r>
            <a:r>
              <a:rPr lang="nl-NL" baseline="0" dirty="0"/>
              <a:t> eigenschappen. Niet bij: </a:t>
            </a:r>
            <a:r>
              <a:rPr lang="nl-NL" baseline="0" dirty="0" err="1"/>
              <a:t>hypokaliemie</a:t>
            </a:r>
            <a:r>
              <a:rPr lang="nl-NL" baseline="0" dirty="0"/>
              <a:t>, astma, </a:t>
            </a:r>
            <a:r>
              <a:rPr lang="nl-NL" baseline="0" dirty="0" err="1"/>
              <a:t>eGFR</a:t>
            </a:r>
            <a:r>
              <a:rPr lang="nl-NL" baseline="0" dirty="0"/>
              <a:t>&lt;30, systolisch HF. Cave </a:t>
            </a:r>
            <a:r>
              <a:rPr lang="nl-NL" baseline="0" dirty="0" err="1"/>
              <a:t>torsade</a:t>
            </a:r>
            <a:r>
              <a:rPr lang="nl-NL" baseline="0" dirty="0"/>
              <a:t> de pointes bij hoge dosering</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RCT v </a:t>
            </a:r>
            <a:r>
              <a:rPr lang="nl-NL" baseline="0" dirty="0" err="1"/>
              <a:t>Bellandi</a:t>
            </a:r>
            <a:r>
              <a:rPr lang="nl-NL" baseline="0" dirty="0"/>
              <a:t> (2001): na 1 </a:t>
            </a:r>
            <a:r>
              <a:rPr lang="nl-NL" baseline="0" dirty="0" err="1"/>
              <a:t>jr</a:t>
            </a:r>
            <a:r>
              <a:rPr lang="nl-NL" baseline="0" dirty="0"/>
              <a:t> bij </a:t>
            </a:r>
            <a:r>
              <a:rPr lang="nl-NL" baseline="0" dirty="0" err="1"/>
              <a:t>sotalol</a:t>
            </a:r>
            <a:r>
              <a:rPr lang="nl-NL" baseline="0" dirty="0"/>
              <a:t> 73% SR en bij placebo 35%. 4%  in </a:t>
            </a:r>
            <a:r>
              <a:rPr lang="nl-NL" baseline="0" dirty="0" err="1"/>
              <a:t>sotalolgroep</a:t>
            </a:r>
            <a:r>
              <a:rPr lang="nl-NL" baseline="0" dirty="0"/>
              <a:t> </a:t>
            </a:r>
            <a:r>
              <a:rPr lang="nl-NL" i="0" baseline="0" dirty="0"/>
              <a:t>kreeg potentieel levensbedreigende aritmie</a:t>
            </a:r>
            <a:r>
              <a:rPr lang="nl-NL" i="1" baseline="0" dirty="0"/>
              <a:t>.</a:t>
            </a:r>
          </a:p>
          <a:p>
            <a:endParaRPr lang="nl-NL" i="1" dirty="0"/>
          </a:p>
          <a:p>
            <a:r>
              <a:rPr lang="nl-NL" baseline="0" dirty="0" err="1"/>
              <a:t>Amiodarone</a:t>
            </a:r>
            <a:r>
              <a:rPr lang="nl-NL" baseline="0" dirty="0"/>
              <a:t> en HIS ablatie uiteraard via cardioloog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AV ablatie met </a:t>
            </a:r>
            <a:r>
              <a:rPr lang="nl-NL" baseline="0" dirty="0" err="1"/>
              <a:t>pm</a:t>
            </a:r>
            <a:r>
              <a:rPr lang="nl-NL" baseline="0" dirty="0"/>
              <a:t>: weinig complicaties, </a:t>
            </a:r>
            <a:r>
              <a:rPr lang="nl-NL" baseline="0" dirty="0" err="1"/>
              <a:t>wrsl</a:t>
            </a:r>
            <a:r>
              <a:rPr lang="nl-NL" baseline="0" dirty="0"/>
              <a:t> zelfs verbetering LVEF</a:t>
            </a:r>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9EB0CF8C-EEE8-4D9B-8038-8553E8DD980E}" type="slidenum">
              <a:rPr lang="nl-NL" smtClean="0"/>
              <a:t>38</a:t>
            </a:fld>
            <a:endParaRPr lang="nl-NL"/>
          </a:p>
        </p:txBody>
      </p:sp>
    </p:spTree>
    <p:extLst>
      <p:ext uri="{BB962C8B-B14F-4D97-AF65-F5344CB8AC3E}">
        <p14:creationId xmlns:p14="http://schemas.microsoft.com/office/powerpoint/2010/main" val="129283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Risico op AF neemt toe met BMI, risico op CVA en sterfte ook!</a:t>
            </a:r>
          </a:p>
          <a:p>
            <a:r>
              <a:rPr lang="nl-NL" dirty="0"/>
              <a:t>Hypertensie geeft meer AF, en hoge tensie bij AF geeft meer hartfalen en CVA</a:t>
            </a:r>
          </a:p>
          <a:p>
            <a:r>
              <a:rPr lang="nl-NL" dirty="0">
                <a:ea typeface="Calibri"/>
                <a:cs typeface="Calibri"/>
              </a:rPr>
              <a:t>Behandel: DM, OSAS, HF en kleplijden</a:t>
            </a:r>
          </a:p>
          <a:p>
            <a:endParaRPr lang="nl-NL" dirty="0">
              <a:ea typeface="Calibri"/>
              <a:cs typeface="Calibri"/>
            </a:endParaRPr>
          </a:p>
          <a:p>
            <a:r>
              <a:rPr lang="nl-NL" dirty="0">
                <a:ea typeface="Calibri"/>
                <a:cs typeface="Calibri"/>
              </a:rPr>
              <a:t>Pt met AF: 62% bekend was met hypertensie, 23% met hartfalen, 26% met diabetes mellitus, 16% met een TIA of beroerte, 27% met coronair of perifeer vaatlijden en 27% met een</a:t>
            </a:r>
          </a:p>
          <a:p>
            <a:r>
              <a:rPr lang="nl-NL" dirty="0">
                <a:ea typeface="Calibri"/>
                <a:cs typeface="Calibri"/>
              </a:rPr>
              <a:t>nierfunctiestoornis. </a:t>
            </a:r>
          </a:p>
          <a:p>
            <a:endParaRPr lang="nl-NL" dirty="0">
              <a:ea typeface="Calibri"/>
              <a:cs typeface="Calibri"/>
            </a:endParaRPr>
          </a:p>
          <a:p>
            <a:r>
              <a:rPr lang="nl-NL" dirty="0">
                <a:ea typeface="Calibri"/>
                <a:cs typeface="Calibri"/>
              </a:rPr>
              <a:t>ALL-IN studie laat zien dat overleving van AF patiënten die integrale zorg van POH-S krijgen veel beter is (45% reductie v </a:t>
            </a:r>
            <a:r>
              <a:rPr lang="nl-NL" dirty="0" err="1">
                <a:ea typeface="Calibri"/>
                <a:cs typeface="Calibri"/>
              </a:rPr>
              <a:t>all-cause</a:t>
            </a:r>
            <a:r>
              <a:rPr lang="nl-NL" dirty="0">
                <a:ea typeface="Calibri"/>
                <a:cs typeface="Calibri"/>
              </a:rPr>
              <a:t> </a:t>
            </a:r>
            <a:r>
              <a:rPr lang="nl-NL" dirty="0" err="1">
                <a:ea typeface="Calibri"/>
                <a:cs typeface="Calibri"/>
              </a:rPr>
              <a:t>mortality</a:t>
            </a:r>
            <a:r>
              <a:rPr lang="nl-NL" dirty="0">
                <a:ea typeface="Calibri"/>
                <a:cs typeface="Calibri"/>
              </a:rPr>
              <a:t>)</a:t>
            </a:r>
          </a:p>
        </p:txBody>
      </p:sp>
      <p:sp>
        <p:nvSpPr>
          <p:cNvPr id="4" name="Tijdelijke aanduiding voor dianummer 3"/>
          <p:cNvSpPr>
            <a:spLocks noGrp="1"/>
          </p:cNvSpPr>
          <p:nvPr>
            <p:ph type="sldNum" sz="quarter" idx="5"/>
          </p:nvPr>
        </p:nvSpPr>
        <p:spPr/>
        <p:txBody>
          <a:bodyPr/>
          <a:lstStyle/>
          <a:p>
            <a:fld id="{88C090AF-2707-4D2A-9334-23B55AA0082F}" type="slidenum">
              <a:rPr lang="tr-TR" smtClean="0"/>
              <a:t>39</a:t>
            </a:fld>
            <a:endParaRPr lang="tr-TR"/>
          </a:p>
        </p:txBody>
      </p:sp>
    </p:spTree>
    <p:extLst>
      <p:ext uri="{BB962C8B-B14F-4D97-AF65-F5344CB8AC3E}">
        <p14:creationId xmlns:p14="http://schemas.microsoft.com/office/powerpoint/2010/main" val="2972994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Hartfrequentie bepalen: cor luisteren, </a:t>
            </a:r>
            <a:r>
              <a:rPr lang="nl-NL" dirty="0" err="1"/>
              <a:t>kardia</a:t>
            </a:r>
            <a:r>
              <a:rPr lang="nl-NL" dirty="0"/>
              <a:t> of ecg (dus niet pols!), ook niet met </a:t>
            </a:r>
            <a:r>
              <a:rPr lang="nl-NL" dirty="0" err="1"/>
              <a:t>plethysmografie</a:t>
            </a:r>
            <a:r>
              <a:rPr lang="nl-NL" dirty="0"/>
              <a:t> (smartwatch, saturatiemeter)</a:t>
            </a:r>
          </a:p>
          <a:p>
            <a:r>
              <a:rPr lang="nl-NL" dirty="0"/>
              <a:t>Behandelen van AF en hartfalen vermindert atriale stretch -&gt; minder </a:t>
            </a:r>
            <a:r>
              <a:rPr lang="nl-NL" dirty="0" err="1"/>
              <a:t>remodelling</a:t>
            </a:r>
            <a:r>
              <a:rPr lang="nl-NL" dirty="0"/>
              <a:t> atria</a:t>
            </a:r>
          </a:p>
          <a:p>
            <a:r>
              <a:rPr lang="nl-NL" dirty="0"/>
              <a:t>RAAS remmers gaan elektrische en structurele </a:t>
            </a:r>
            <a:r>
              <a:rPr lang="nl-NL" dirty="0" err="1"/>
              <a:t>remodelling</a:t>
            </a:r>
            <a:r>
              <a:rPr lang="nl-NL" dirty="0"/>
              <a:t> tegen</a:t>
            </a:r>
          </a:p>
          <a:p>
            <a:endParaRPr lang="nl-NL" dirty="0"/>
          </a:p>
          <a:p>
            <a:r>
              <a:rPr lang="nl-NL" dirty="0"/>
              <a:t>Controle frequentie: bij instellen 1-2 wekelijks, daarna jaarlijks, tenzij kwetsbaar, </a:t>
            </a:r>
            <a:r>
              <a:rPr lang="nl-NL" dirty="0" err="1"/>
              <a:t>multimorbiditeit</a:t>
            </a:r>
            <a:r>
              <a:rPr lang="nl-NL" dirty="0"/>
              <a:t>, CNS, hartfalen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Nierfunctie: 2x/</a:t>
            </a:r>
            <a:r>
              <a:rPr lang="nl-NL" dirty="0" err="1"/>
              <a:t>jr</a:t>
            </a:r>
            <a:r>
              <a:rPr lang="nl-NL" dirty="0"/>
              <a:t> bij </a:t>
            </a:r>
            <a:r>
              <a:rPr lang="nl-NL" dirty="0" err="1"/>
              <a:t>eGFR</a:t>
            </a:r>
            <a:r>
              <a:rPr lang="nl-NL" dirty="0"/>
              <a:t> 30-60</a:t>
            </a:r>
          </a:p>
          <a:p>
            <a:endParaRPr lang="nl-NL" dirty="0"/>
          </a:p>
          <a:p>
            <a:endParaRPr lang="tr-TR" dirty="0"/>
          </a:p>
        </p:txBody>
      </p:sp>
      <p:sp>
        <p:nvSpPr>
          <p:cNvPr id="4" name="Tijdelijke aanduiding voor dianummer 3"/>
          <p:cNvSpPr>
            <a:spLocks noGrp="1"/>
          </p:cNvSpPr>
          <p:nvPr>
            <p:ph type="sldNum" sz="quarter" idx="5"/>
          </p:nvPr>
        </p:nvSpPr>
        <p:spPr/>
        <p:txBody>
          <a:bodyPr/>
          <a:lstStyle/>
          <a:p>
            <a:fld id="{88C090AF-2707-4D2A-9334-23B55AA0082F}" type="slidenum">
              <a:rPr lang="tr-TR" smtClean="0"/>
              <a:t>40</a:t>
            </a:fld>
            <a:endParaRPr lang="tr-TR"/>
          </a:p>
        </p:txBody>
      </p:sp>
    </p:spTree>
    <p:extLst>
      <p:ext uri="{BB962C8B-B14F-4D97-AF65-F5344CB8AC3E}">
        <p14:creationId xmlns:p14="http://schemas.microsoft.com/office/powerpoint/2010/main" val="143914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0243-646B-8F55-A4F0-B4B4DE73AEB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BAFE79C-8C85-8769-B6AF-2A5A554B083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80DA2CD-A059-8696-C62E-D4923C0484CD}"/>
              </a:ext>
            </a:extLst>
          </p:cNvPr>
          <p:cNvSpPr>
            <a:spLocks noGrp="1"/>
          </p:cNvSpPr>
          <p:nvPr>
            <p:ph type="body" idx="1"/>
          </p:nvPr>
        </p:nvSpPr>
        <p:spPr/>
        <p:txBody>
          <a:bodyPr/>
          <a:lstStyle/>
          <a:p>
            <a:r>
              <a:rPr lang="nl-NL" dirty="0"/>
              <a:t>CHA²DS²VASc score = 5</a:t>
            </a:r>
          </a:p>
          <a:p>
            <a:r>
              <a:rPr lang="nl-NL" dirty="0"/>
              <a:t>Antistolling: voorkeur DOAC, normale dosering. (bv </a:t>
            </a:r>
            <a:r>
              <a:rPr lang="nl-NL" dirty="0" err="1"/>
              <a:t>apixaban</a:t>
            </a:r>
            <a:r>
              <a:rPr lang="nl-NL" dirty="0"/>
              <a:t> 2 </a:t>
            </a:r>
            <a:r>
              <a:rPr lang="nl-NL" dirty="0" err="1"/>
              <a:t>dd</a:t>
            </a:r>
            <a:r>
              <a:rPr lang="nl-NL" dirty="0"/>
              <a:t> 5 mg of </a:t>
            </a:r>
            <a:r>
              <a:rPr lang="nl-NL" dirty="0" err="1"/>
              <a:t>edoxaban</a:t>
            </a:r>
            <a:r>
              <a:rPr lang="nl-NL" dirty="0"/>
              <a:t> 1 </a:t>
            </a:r>
            <a:r>
              <a:rPr lang="nl-NL" dirty="0" err="1"/>
              <a:t>dd</a:t>
            </a:r>
            <a:r>
              <a:rPr lang="nl-NL" dirty="0"/>
              <a:t> 60 mg)</a:t>
            </a:r>
          </a:p>
          <a:p>
            <a:r>
              <a:rPr lang="nl-NL" dirty="0"/>
              <a:t>Aanvullende behandeling: RR regulatie (bv </a:t>
            </a:r>
            <a:r>
              <a:rPr lang="nl-NL" dirty="0" err="1"/>
              <a:t>losartan</a:t>
            </a:r>
            <a:r>
              <a:rPr lang="nl-NL" dirty="0"/>
              <a:t> verhogen, toevoegen hydrochloorthiazide). En bij klachten </a:t>
            </a:r>
            <a:r>
              <a:rPr lang="nl-NL" dirty="0" err="1"/>
              <a:t>evt</a:t>
            </a:r>
            <a:r>
              <a:rPr lang="nl-NL" dirty="0"/>
              <a:t> verlagen van hartfrequentie (metoprolol op hogen of toevoegen digoxine)</a:t>
            </a:r>
          </a:p>
          <a:p>
            <a:endParaRPr lang="nl-NL" dirty="0"/>
          </a:p>
        </p:txBody>
      </p:sp>
      <p:sp>
        <p:nvSpPr>
          <p:cNvPr id="4" name="Tijdelijke aanduiding voor dianummer 3">
            <a:extLst>
              <a:ext uri="{FF2B5EF4-FFF2-40B4-BE49-F238E27FC236}">
                <a16:creationId xmlns:a16="http://schemas.microsoft.com/office/drawing/2014/main" id="{880E5AB9-F833-65D0-FDCB-E9F9BE5757F0}"/>
              </a:ext>
            </a:extLst>
          </p:cNvPr>
          <p:cNvSpPr>
            <a:spLocks noGrp="1"/>
          </p:cNvSpPr>
          <p:nvPr>
            <p:ph type="sldNum" sz="quarter" idx="5"/>
          </p:nvPr>
        </p:nvSpPr>
        <p:spPr/>
        <p:txBody>
          <a:bodyPr/>
          <a:lstStyle/>
          <a:p>
            <a:fld id="{A919EA62-B72C-4049-B92F-855772B27600}" type="slidenum">
              <a:rPr lang="nl-NL" smtClean="0"/>
              <a:t>5</a:t>
            </a:fld>
            <a:endParaRPr lang="nl-NL"/>
          </a:p>
        </p:txBody>
      </p:sp>
    </p:spTree>
    <p:extLst>
      <p:ext uri="{BB962C8B-B14F-4D97-AF65-F5344CB8AC3E}">
        <p14:creationId xmlns:p14="http://schemas.microsoft.com/office/powerpoint/2010/main" val="1833072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42</a:t>
            </a:fld>
            <a:endParaRPr lang="nl-NL"/>
          </a:p>
        </p:txBody>
      </p:sp>
    </p:spTree>
    <p:extLst>
      <p:ext uri="{BB962C8B-B14F-4D97-AF65-F5344CB8AC3E}">
        <p14:creationId xmlns:p14="http://schemas.microsoft.com/office/powerpoint/2010/main" val="601623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Persisterend = &gt;7 dg, langdurig persisterend = &gt;1 jaar (onderscheid wordt door cardiologen gemaakt, niet door huisartsen)</a:t>
            </a:r>
          </a:p>
          <a:p>
            <a:r>
              <a:rPr lang="nl-NL" dirty="0"/>
              <a:t>Permanent = geaccepteerd door </a:t>
            </a:r>
            <a:r>
              <a:rPr lang="nl-NL" dirty="0" err="1"/>
              <a:t>pt</a:t>
            </a:r>
            <a:r>
              <a:rPr lang="nl-NL" dirty="0"/>
              <a:t> en arts</a:t>
            </a:r>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43</a:t>
            </a:fld>
            <a:endParaRPr lang="nl-NL"/>
          </a:p>
        </p:txBody>
      </p:sp>
    </p:spTree>
    <p:extLst>
      <p:ext uri="{BB962C8B-B14F-4D97-AF65-F5344CB8AC3E}">
        <p14:creationId xmlns:p14="http://schemas.microsoft.com/office/powerpoint/2010/main" val="2949067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44</a:t>
            </a:fld>
            <a:endParaRPr lang="nl-NL"/>
          </a:p>
        </p:txBody>
      </p:sp>
    </p:spTree>
    <p:extLst>
      <p:ext uri="{BB962C8B-B14F-4D97-AF65-F5344CB8AC3E}">
        <p14:creationId xmlns:p14="http://schemas.microsoft.com/office/powerpoint/2010/main" val="1837655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45</a:t>
            </a:fld>
            <a:endParaRPr lang="nl-NL"/>
          </a:p>
        </p:txBody>
      </p:sp>
    </p:spTree>
    <p:extLst>
      <p:ext uri="{BB962C8B-B14F-4D97-AF65-F5344CB8AC3E}">
        <p14:creationId xmlns:p14="http://schemas.microsoft.com/office/powerpoint/2010/main" val="712610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CHA²DS²VASc score = 5</a:t>
            </a:r>
          </a:p>
          <a:p>
            <a:r>
              <a:rPr lang="nl-NL" dirty="0"/>
              <a:t>Antistolling: voorkeur DOAC, normale dosering. (bv </a:t>
            </a:r>
            <a:r>
              <a:rPr lang="nl-NL" dirty="0" err="1"/>
              <a:t>apixaban</a:t>
            </a:r>
            <a:r>
              <a:rPr lang="nl-NL" dirty="0"/>
              <a:t> 2 </a:t>
            </a:r>
            <a:r>
              <a:rPr lang="nl-NL" dirty="0" err="1"/>
              <a:t>dd</a:t>
            </a:r>
            <a:r>
              <a:rPr lang="nl-NL" dirty="0"/>
              <a:t> 5 mg of </a:t>
            </a:r>
            <a:r>
              <a:rPr lang="nl-NL" dirty="0" err="1"/>
              <a:t>edoxaban</a:t>
            </a:r>
            <a:r>
              <a:rPr lang="nl-NL" dirty="0"/>
              <a:t> 1 </a:t>
            </a:r>
            <a:r>
              <a:rPr lang="nl-NL" dirty="0" err="1"/>
              <a:t>dd</a:t>
            </a:r>
            <a:r>
              <a:rPr lang="nl-NL" dirty="0"/>
              <a:t> 60 mg)</a:t>
            </a:r>
          </a:p>
          <a:p>
            <a:r>
              <a:rPr lang="nl-NL" dirty="0"/>
              <a:t>Aanvullende behandeling: RR regulatie (bv </a:t>
            </a:r>
            <a:r>
              <a:rPr lang="nl-NL" dirty="0" err="1"/>
              <a:t>losartan</a:t>
            </a:r>
            <a:r>
              <a:rPr lang="nl-NL" dirty="0"/>
              <a:t> verhogen, toevoegen hydrochloorthiazide). En bij klachten </a:t>
            </a:r>
            <a:r>
              <a:rPr lang="nl-NL" dirty="0" err="1"/>
              <a:t>evt</a:t>
            </a:r>
            <a:r>
              <a:rPr lang="nl-NL" dirty="0"/>
              <a:t> verlagen van hartfrequentie (metoprolol op hogen of toevoegen digoxine)</a:t>
            </a:r>
          </a:p>
          <a:p>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46</a:t>
            </a:fld>
            <a:endParaRPr lang="nl-NL"/>
          </a:p>
        </p:txBody>
      </p:sp>
    </p:spTree>
    <p:extLst>
      <p:ext uri="{BB962C8B-B14F-4D97-AF65-F5344CB8AC3E}">
        <p14:creationId xmlns:p14="http://schemas.microsoft.com/office/powerpoint/2010/main" val="4109669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47</a:t>
            </a:fld>
            <a:endParaRPr lang="nl-NL"/>
          </a:p>
        </p:txBody>
      </p:sp>
    </p:spTree>
    <p:extLst>
      <p:ext uri="{BB962C8B-B14F-4D97-AF65-F5344CB8AC3E}">
        <p14:creationId xmlns:p14="http://schemas.microsoft.com/office/powerpoint/2010/main" val="3355383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49</a:t>
            </a:fld>
            <a:endParaRPr lang="nl-NL"/>
          </a:p>
        </p:txBody>
      </p:sp>
    </p:spTree>
    <p:extLst>
      <p:ext uri="{BB962C8B-B14F-4D97-AF65-F5344CB8AC3E}">
        <p14:creationId xmlns:p14="http://schemas.microsoft.com/office/powerpoint/2010/main" val="2795591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ECG/</a:t>
            </a:r>
            <a:r>
              <a:rPr lang="nl-NL" dirty="0" err="1"/>
              <a:t>Kardia</a:t>
            </a:r>
            <a:r>
              <a:rPr lang="nl-NL" dirty="0"/>
              <a:t>: </a:t>
            </a:r>
            <a:r>
              <a:rPr lang="nl-NL" dirty="0" err="1"/>
              <a:t>tbv</a:t>
            </a:r>
            <a:r>
              <a:rPr lang="nl-NL" dirty="0"/>
              <a:t> diagnose AF</a:t>
            </a:r>
          </a:p>
          <a:p>
            <a:r>
              <a:rPr lang="nl-NL" dirty="0"/>
              <a:t>Echo cor: </a:t>
            </a:r>
            <a:r>
              <a:rPr lang="nl-NL" dirty="0" err="1"/>
              <a:t>tuv</a:t>
            </a:r>
            <a:r>
              <a:rPr lang="nl-NL" dirty="0"/>
              <a:t> hartfalen en kleplijden</a:t>
            </a:r>
          </a:p>
          <a:p>
            <a:r>
              <a:rPr lang="nl-NL" dirty="0"/>
              <a:t>Metoprolol: na 2 </a:t>
            </a:r>
            <a:r>
              <a:rPr lang="nl-NL" dirty="0" err="1"/>
              <a:t>wk</a:t>
            </a:r>
            <a:r>
              <a:rPr lang="nl-NL" dirty="0"/>
              <a:t> controle frequentie en </a:t>
            </a:r>
            <a:r>
              <a:rPr lang="nl-NL" dirty="0" err="1"/>
              <a:t>zn</a:t>
            </a:r>
            <a:r>
              <a:rPr lang="nl-NL" dirty="0"/>
              <a:t> ophogen</a:t>
            </a:r>
          </a:p>
          <a:p>
            <a:r>
              <a:rPr lang="nl-NL" dirty="0"/>
              <a:t>Antihypertensivum: </a:t>
            </a:r>
            <a:r>
              <a:rPr lang="nl-NL" dirty="0" err="1"/>
              <a:t>ACEi</a:t>
            </a:r>
            <a:r>
              <a:rPr lang="nl-NL" dirty="0"/>
              <a:t> of HCT</a:t>
            </a:r>
          </a:p>
          <a:p>
            <a:r>
              <a:rPr lang="nl-NL" dirty="0"/>
              <a:t>Niet </a:t>
            </a:r>
            <a:r>
              <a:rPr lang="nl-NL" dirty="0" err="1"/>
              <a:t>med</a:t>
            </a:r>
            <a:r>
              <a:rPr lang="nl-NL" dirty="0"/>
              <a:t> adviezen: koffie is geen risicofactor voor AF</a:t>
            </a:r>
          </a:p>
          <a:p>
            <a:endParaRPr lang="nl-NL" dirty="0"/>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50</a:t>
            </a:fld>
            <a:endParaRPr lang="nl-NL"/>
          </a:p>
        </p:txBody>
      </p:sp>
    </p:spTree>
    <p:extLst>
      <p:ext uri="{BB962C8B-B14F-4D97-AF65-F5344CB8AC3E}">
        <p14:creationId xmlns:p14="http://schemas.microsoft.com/office/powerpoint/2010/main" val="173001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Ongecontroleerde aansturing en contractie van atria (vaak vanuit linker atrium) met als gevolg ineffectieve en </a:t>
            </a:r>
            <a:r>
              <a:rPr lang="nl-NL" dirty="0" err="1"/>
              <a:t>irregulaire</a:t>
            </a:r>
            <a:r>
              <a:rPr lang="nl-NL" dirty="0"/>
              <a:t> contractie van de ventrikels</a:t>
            </a:r>
          </a:p>
        </p:txBody>
      </p:sp>
      <p:sp>
        <p:nvSpPr>
          <p:cNvPr id="4" name="Tijdelijke aanduiding voor dianummer 3"/>
          <p:cNvSpPr>
            <a:spLocks noGrp="1"/>
          </p:cNvSpPr>
          <p:nvPr>
            <p:ph type="sldNum" sz="quarter" idx="5"/>
          </p:nvPr>
        </p:nvSpPr>
        <p:spPr/>
        <p:txBody>
          <a:bodyPr/>
          <a:lstStyle/>
          <a:p>
            <a:fld id="{A919EA62-B72C-4049-B92F-855772B27600}" type="slidenum">
              <a:rPr lang="nl-NL" smtClean="0"/>
              <a:t>6</a:t>
            </a:fld>
            <a:endParaRPr lang="nl-NL"/>
          </a:p>
        </p:txBody>
      </p:sp>
    </p:spTree>
    <p:extLst>
      <p:ext uri="{BB962C8B-B14F-4D97-AF65-F5344CB8AC3E}">
        <p14:creationId xmlns:p14="http://schemas.microsoft.com/office/powerpoint/2010/main" val="3519510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 komt niet vaak alleen voor, vaak is er </a:t>
            </a:r>
            <a:r>
              <a:rPr lang="nl-NL" dirty="0" err="1"/>
              <a:t>comorbiditeit</a:t>
            </a:r>
            <a:r>
              <a:rPr lang="nl-NL" dirty="0"/>
              <a:t> die ook een rol kan spelen bij ontstaan van AF , integrale aanpak van behandeling AF samen met CVRM is dan ook logisch (ALL-IN studie ondersteunt dit)</a:t>
            </a:r>
          </a:p>
          <a:p>
            <a:pPr>
              <a:spcBef>
                <a:spcPts val="1200"/>
              </a:spcBef>
              <a:spcAft>
                <a:spcPts val="600"/>
              </a:spcAft>
              <a:tabLst>
                <a:tab pos="252095" algn="l"/>
              </a:tabLst>
            </a:pPr>
            <a:r>
              <a:rPr lang="nl-NL" sz="1800" b="1" dirty="0">
                <a:solidFill>
                  <a:srgbClr val="000000"/>
                </a:solidFill>
                <a:effectLst/>
                <a:latin typeface="Cambria" panose="02040503050406030204" pitchFamily="18" charset="0"/>
              </a:rPr>
              <a:t>Detail Pathofysiologie van atriumfibrilleren </a:t>
            </a:r>
          </a:p>
          <a:p>
            <a:r>
              <a:rPr lang="nl-NL"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Algemeen wordt aangenomen dat er sprake is van een samenspel van factoren die atriumfibrilleren uitlokken en onderhouden. Deze factoren betreffen atriale veranderingen, zoals fibrose, hypocontractie, vetinfiltratie, ontsteking, verandering van eigenschappen van de kanalen voor ionentransport en van de spiervezels en vasculaire </a:t>
            </a:r>
            <a:r>
              <a:rPr lang="nl-NL" sz="1800" i="1"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remodelling</a:t>
            </a:r>
            <a:r>
              <a:rPr lang="nl-NL"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De atriale veranderingen geven een hogere kans op ectopie en geleidingsstoornissen, waardoor er atriumfibrilleren kan ontstaan, aanhouden en toenemen </a:t>
            </a:r>
            <a:r>
              <a:rPr lang="nl-NL" sz="1800" dirty="0">
                <a:solidFill>
                  <a:srgbClr val="000000"/>
                </a:solidFill>
                <a:effectLst/>
                <a:highlight>
                  <a:srgbClr val="D3D3D3"/>
                </a:highlight>
                <a:latin typeface="Cambria" panose="02040503050406030204" pitchFamily="18" charset="0"/>
                <a:ea typeface="Times New Roman" panose="02020603050405020304" pitchFamily="18" charset="0"/>
                <a:cs typeface="Times New Roman" panose="02020603050405020304" pitchFamily="18" charset="0"/>
              </a:rPr>
              <a:t>{Hindricks, 2021}</a:t>
            </a:r>
            <a:r>
              <a:rPr lang="nl-NL"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Tevens dragen deze veranderingen en atriumfibrilleren bij aan een verhoogde stollingsneiging.</a:t>
            </a:r>
          </a:p>
          <a:p>
            <a:endParaRPr lang="nl-NL"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HET LIJKT EROP DAT VERHOOGDE STOLLINGSNEIGING EEN APPART PROBLEEM IS DAT DUS NIET PERSÉ OPGELOST IS ALS HET RITME IS HERSTELD.</a:t>
            </a:r>
          </a:p>
          <a:p>
            <a:endParaRPr lang="nl-NL"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a:defRPr/>
            </a:pPr>
            <a:fld id="{1B11C192-8659-4F11-9042-97823E55D22E}" type="slidenum">
              <a:rPr lang="nl-NL" smtClean="0"/>
              <a:pPr>
                <a:defRPr/>
              </a:pPr>
              <a:t>7</a:t>
            </a:fld>
            <a:endParaRPr lang="nl-NL"/>
          </a:p>
        </p:txBody>
      </p:sp>
    </p:spTree>
    <p:extLst>
      <p:ext uri="{BB962C8B-B14F-4D97-AF65-F5344CB8AC3E}">
        <p14:creationId xmlns:p14="http://schemas.microsoft.com/office/powerpoint/2010/main" val="354634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chemeClr val="tx1"/>
                </a:solidFill>
              </a:rPr>
              <a:t>Check bij ouderen (&lt;65 jaar) altijd regulariteit van pols bij het bloeddrukmeten. Bij onregelmatige pols -&gt; ecg of 1 </a:t>
            </a:r>
            <a:r>
              <a:rPr lang="nl-NL" dirty="0" err="1">
                <a:solidFill>
                  <a:schemeClr val="tx1"/>
                </a:solidFill>
              </a:rPr>
              <a:t>afl</a:t>
            </a:r>
            <a:r>
              <a:rPr lang="nl-NL" dirty="0">
                <a:solidFill>
                  <a:schemeClr val="tx1"/>
                </a:solidFill>
              </a:rPr>
              <a:t> ecg (</a:t>
            </a:r>
            <a:r>
              <a:rPr lang="nl-NL" dirty="0" err="1">
                <a:solidFill>
                  <a:schemeClr val="tx1"/>
                </a:solidFill>
              </a:rPr>
              <a:t>Kardia</a:t>
            </a:r>
            <a:r>
              <a:rPr lang="nl-NL" dirty="0">
                <a:solidFill>
                  <a:schemeClr val="tx1"/>
                </a:solidFill>
              </a:rPr>
              <a:t>)</a:t>
            </a:r>
          </a:p>
          <a:p>
            <a:endParaRPr lang="tr-TR" dirty="0">
              <a:solidFill>
                <a:schemeClr val="tx1"/>
              </a:solidFill>
            </a:endParaRPr>
          </a:p>
        </p:txBody>
      </p:sp>
      <p:sp>
        <p:nvSpPr>
          <p:cNvPr id="4" name="Tijdelijke aanduiding voor dianummer 3"/>
          <p:cNvSpPr>
            <a:spLocks noGrp="1"/>
          </p:cNvSpPr>
          <p:nvPr>
            <p:ph type="sldNum" sz="quarter" idx="5"/>
          </p:nvPr>
        </p:nvSpPr>
        <p:spPr/>
        <p:txBody>
          <a:bodyPr/>
          <a:lstStyle/>
          <a:p>
            <a:fld id="{88C090AF-2707-4D2A-9334-23B55AA0082F}" type="slidenum">
              <a:rPr lang="tr-TR" smtClean="0"/>
              <a:t>8</a:t>
            </a:fld>
            <a:endParaRPr lang="tr-TR"/>
          </a:p>
        </p:txBody>
      </p:sp>
    </p:spTree>
    <p:extLst>
      <p:ext uri="{BB962C8B-B14F-4D97-AF65-F5344CB8AC3E}">
        <p14:creationId xmlns:p14="http://schemas.microsoft.com/office/powerpoint/2010/main" val="410325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 geeft 2x hoger risico op sterfte, gecorrigeerd voor overige risicofactoren. Daarvan is CVA slechts in 6,5% de oorzaak. </a:t>
            </a:r>
            <a:r>
              <a:rPr lang="nl-NL" dirty="0" err="1"/>
              <a:t>Voornl</a:t>
            </a:r>
            <a:r>
              <a:rPr lang="nl-NL" dirty="0"/>
              <a:t> tgv hartfalen, maligniteiten en infecties.</a:t>
            </a:r>
          </a:p>
          <a:p>
            <a:r>
              <a:rPr lang="nl-NL" dirty="0"/>
              <a:t>Risico voor vrouwen is groter dan voor mannen.</a:t>
            </a:r>
            <a:endParaRPr lang="tr-TR" dirty="0">
              <a:cs typeface="Calibri" panose="020F0502020204030204"/>
            </a:endParaRPr>
          </a:p>
          <a:p>
            <a:endParaRPr lang="nl-NL" dirty="0">
              <a:cs typeface="Calibri"/>
            </a:endParaRPr>
          </a:p>
          <a:p>
            <a:r>
              <a:rPr lang="nl-NL" dirty="0">
                <a:cs typeface="Calibri"/>
              </a:rPr>
              <a:t>Bij </a:t>
            </a:r>
            <a:r>
              <a:rPr lang="nl-NL" dirty="0" err="1">
                <a:cs typeface="Calibri"/>
              </a:rPr>
              <a:t>iCVA</a:t>
            </a:r>
            <a:r>
              <a:rPr lang="nl-NL" dirty="0">
                <a:cs typeface="Calibri"/>
              </a:rPr>
              <a:t> is 25% tgv AF. Beroerte door AF is 2x zo vaak fataal en 3x meer invaliderend.</a:t>
            </a:r>
          </a:p>
          <a:p>
            <a:r>
              <a:rPr lang="nl-NL" dirty="0">
                <a:cs typeface="Calibri"/>
              </a:rPr>
              <a:t>CVA staat in top 10 v duurste ziekten (in </a:t>
            </a:r>
            <a:r>
              <a:rPr lang="nl-NL" dirty="0" err="1">
                <a:cs typeface="Calibri"/>
              </a:rPr>
              <a:t>Nld</a:t>
            </a:r>
            <a:r>
              <a:rPr lang="nl-NL" dirty="0">
                <a:cs typeface="Calibri"/>
              </a:rPr>
              <a:t>: 1,5 miljard per jaar!)  En is </a:t>
            </a:r>
            <a:r>
              <a:rPr lang="nl-NL" dirty="0" err="1">
                <a:cs typeface="Calibri"/>
              </a:rPr>
              <a:t>nr</a:t>
            </a:r>
            <a:r>
              <a:rPr lang="nl-NL" dirty="0">
                <a:cs typeface="Calibri"/>
              </a:rPr>
              <a:t> 2 in lijst v meest belastend voor </a:t>
            </a:r>
            <a:r>
              <a:rPr lang="nl-NL" dirty="0" err="1">
                <a:cs typeface="Calibri"/>
              </a:rPr>
              <a:t>pt</a:t>
            </a:r>
            <a:r>
              <a:rPr lang="nl-NL" dirty="0">
                <a:cs typeface="Calibri"/>
              </a:rPr>
              <a:t>. </a:t>
            </a:r>
          </a:p>
        </p:txBody>
      </p:sp>
      <p:sp>
        <p:nvSpPr>
          <p:cNvPr id="4" name="Tijdelijke aanduiding voor dianummer 3"/>
          <p:cNvSpPr>
            <a:spLocks noGrp="1"/>
          </p:cNvSpPr>
          <p:nvPr>
            <p:ph type="sldNum" sz="quarter" idx="5"/>
          </p:nvPr>
        </p:nvSpPr>
        <p:spPr/>
        <p:txBody>
          <a:bodyPr/>
          <a:lstStyle/>
          <a:p>
            <a:fld id="{88C090AF-2707-4D2A-9334-23B55AA0082F}" type="slidenum">
              <a:rPr lang="tr-TR" smtClean="0"/>
              <a:t>9</a:t>
            </a:fld>
            <a:endParaRPr lang="tr-TR"/>
          </a:p>
        </p:txBody>
      </p:sp>
    </p:spTree>
    <p:extLst>
      <p:ext uri="{BB962C8B-B14F-4D97-AF65-F5344CB8AC3E}">
        <p14:creationId xmlns:p14="http://schemas.microsoft.com/office/powerpoint/2010/main" val="344048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Bloeddruk: handmatig (overigens geen onderzoeken over automatisch </a:t>
            </a:r>
            <a:r>
              <a:rPr lang="nl-NL" dirty="0" err="1"/>
              <a:t>vs</a:t>
            </a:r>
            <a:r>
              <a:rPr lang="nl-NL" dirty="0"/>
              <a:t> handmatig meten bekend), P indien </a:t>
            </a:r>
            <a:r>
              <a:rPr lang="nl-NL" dirty="0" err="1"/>
              <a:t>irregulair</a:t>
            </a:r>
            <a:r>
              <a:rPr lang="nl-NL" dirty="0"/>
              <a:t> luisteren naar hart voor bepalen van hartfrequentie (polsdeficit!)</a:t>
            </a:r>
          </a:p>
          <a:p>
            <a:r>
              <a:rPr lang="nl-NL" dirty="0"/>
              <a:t>Gestuwde </a:t>
            </a:r>
            <a:r>
              <a:rPr lang="nl-NL" dirty="0" err="1"/>
              <a:t>halsvenen</a:t>
            </a:r>
            <a:r>
              <a:rPr lang="nl-NL" dirty="0"/>
              <a:t>, meer geavanceerd: verhoogde CVD, Heffende </a:t>
            </a:r>
            <a:r>
              <a:rPr lang="nl-NL" dirty="0" err="1"/>
              <a:t>ictus</a:t>
            </a:r>
            <a:r>
              <a:rPr lang="nl-NL" dirty="0"/>
              <a:t>? Buiten </a:t>
            </a:r>
            <a:r>
              <a:rPr lang="nl-NL" dirty="0" err="1"/>
              <a:t>midclaviculair</a:t>
            </a:r>
            <a:r>
              <a:rPr lang="nl-NL" dirty="0"/>
              <a:t> lijn?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C2A766-69AB-4082-96C7-AAA1491C361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919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11</a:t>
            </a:fld>
            <a:endParaRPr lang="nl-NL" dirty="0"/>
          </a:p>
        </p:txBody>
      </p:sp>
    </p:spTree>
    <p:extLst>
      <p:ext uri="{BB962C8B-B14F-4D97-AF65-F5344CB8AC3E}">
        <p14:creationId xmlns:p14="http://schemas.microsoft.com/office/powerpoint/2010/main" val="30839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03/11/2024</a:t>
            </a:fld>
            <a:endParaRPr lang="en-NL"/>
          </a:p>
        </p:txBody>
      </p:sp>
      <p:sp>
        <p:nvSpPr>
          <p:cNvPr id="18" name="Picture Placeholder 12">
            <a:extLst>
              <a:ext uri="{FF2B5EF4-FFF2-40B4-BE49-F238E27FC236}">
                <a16:creationId xmlns:a16="http://schemas.microsoft.com/office/drawing/2014/main" id="{FB0320FB-7F21-B31F-3B06-E19218492B0E}"/>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335067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F8CDD-1BEE-7465-20CF-90827E9091C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801AB74-AF61-F22D-5E58-3F1FE0C91EB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F86C756-B427-E36A-15EC-4FA4CF4F444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E30AE26-71F6-5FC2-89D5-8FF253C9C9A9}"/>
              </a:ext>
            </a:extLst>
          </p:cNvPr>
          <p:cNvSpPr>
            <a:spLocks noGrp="1"/>
          </p:cNvSpPr>
          <p:nvPr>
            <p:ph type="dt" sz="half" idx="10"/>
          </p:nvPr>
        </p:nvSpPr>
        <p:spPr/>
        <p:txBody>
          <a:bodyPr/>
          <a:lstStyle/>
          <a:p>
            <a:fld id="{4070E940-AC99-4C9D-99BD-0864553A5167}" type="datetimeFigureOut">
              <a:rPr lang="nl-NL" smtClean="0"/>
              <a:t>11-3-2024</a:t>
            </a:fld>
            <a:endParaRPr lang="nl-NL"/>
          </a:p>
        </p:txBody>
      </p:sp>
      <p:sp>
        <p:nvSpPr>
          <p:cNvPr id="6" name="Tijdelijke aanduiding voor voettekst 5">
            <a:extLst>
              <a:ext uri="{FF2B5EF4-FFF2-40B4-BE49-F238E27FC236}">
                <a16:creationId xmlns:a16="http://schemas.microsoft.com/office/drawing/2014/main" id="{694650D3-6388-5E56-AAAC-D5A1494998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0822EE-B1A2-8840-6046-002E9E980C6F}"/>
              </a:ext>
            </a:extLst>
          </p:cNvPr>
          <p:cNvSpPr>
            <a:spLocks noGrp="1"/>
          </p:cNvSpPr>
          <p:nvPr>
            <p:ph type="sldNum" sz="quarter" idx="12"/>
          </p:nvPr>
        </p:nvSpPr>
        <p:spPr/>
        <p:txBody>
          <a:bodyPr/>
          <a:lstStyle/>
          <a:p>
            <a:fld id="{562A3CE8-854B-4ADE-B40E-B629DC0288E3}" type="slidenum">
              <a:rPr lang="nl-NL" smtClean="0"/>
              <a:t>‹nr.›</a:t>
            </a:fld>
            <a:endParaRPr lang="nl-NL"/>
          </a:p>
        </p:txBody>
      </p:sp>
    </p:spTree>
    <p:extLst>
      <p:ext uri="{BB962C8B-B14F-4D97-AF65-F5344CB8AC3E}">
        <p14:creationId xmlns:p14="http://schemas.microsoft.com/office/powerpoint/2010/main" val="392499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197CC-1198-B49D-015C-38A268EBA5D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6AD2158-D7E0-BEE6-61BC-02B27FF6FA20}"/>
              </a:ext>
            </a:extLst>
          </p:cNvPr>
          <p:cNvSpPr>
            <a:spLocks noGrp="1"/>
          </p:cNvSpPr>
          <p:nvPr>
            <p:ph type="dt" sz="half" idx="10"/>
          </p:nvPr>
        </p:nvSpPr>
        <p:spPr/>
        <p:txBody>
          <a:bodyPr/>
          <a:lstStyle/>
          <a:p>
            <a:fld id="{4070E940-AC99-4C9D-99BD-0864553A5167}" type="datetimeFigureOut">
              <a:rPr lang="nl-NL" smtClean="0"/>
              <a:t>11-3-2024</a:t>
            </a:fld>
            <a:endParaRPr lang="nl-NL"/>
          </a:p>
        </p:txBody>
      </p:sp>
      <p:sp>
        <p:nvSpPr>
          <p:cNvPr id="4" name="Tijdelijke aanduiding voor voettekst 3">
            <a:extLst>
              <a:ext uri="{FF2B5EF4-FFF2-40B4-BE49-F238E27FC236}">
                <a16:creationId xmlns:a16="http://schemas.microsoft.com/office/drawing/2014/main" id="{C5FB9AD8-0281-FC4E-D780-405BCF4805A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5E302A7-D49F-D4C1-5B1B-A9350758ADB9}"/>
              </a:ext>
            </a:extLst>
          </p:cNvPr>
          <p:cNvSpPr>
            <a:spLocks noGrp="1"/>
          </p:cNvSpPr>
          <p:nvPr>
            <p:ph type="sldNum" sz="quarter" idx="12"/>
          </p:nvPr>
        </p:nvSpPr>
        <p:spPr/>
        <p:txBody>
          <a:bodyPr/>
          <a:lstStyle/>
          <a:p>
            <a:fld id="{562A3CE8-854B-4ADE-B40E-B629DC0288E3}" type="slidenum">
              <a:rPr lang="nl-NL" smtClean="0"/>
              <a:t>‹nr.›</a:t>
            </a:fld>
            <a:endParaRPr lang="nl-NL"/>
          </a:p>
        </p:txBody>
      </p:sp>
    </p:spTree>
    <p:extLst>
      <p:ext uri="{BB962C8B-B14F-4D97-AF65-F5344CB8AC3E}">
        <p14:creationId xmlns:p14="http://schemas.microsoft.com/office/powerpoint/2010/main" val="22658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F8A93-FE7E-EBD6-8FE6-C152F34D78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7BB46D4-6A17-52F8-1B14-13B995C344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4B8BBD9-8524-2DCC-905E-269A617F1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61E149A-465E-BBCA-E7B3-29F97D935B3D}"/>
              </a:ext>
            </a:extLst>
          </p:cNvPr>
          <p:cNvSpPr>
            <a:spLocks noGrp="1"/>
          </p:cNvSpPr>
          <p:nvPr>
            <p:ph type="dt" sz="half" idx="10"/>
          </p:nvPr>
        </p:nvSpPr>
        <p:spPr/>
        <p:txBody>
          <a:bodyPr/>
          <a:lstStyle/>
          <a:p>
            <a:fld id="{4070E940-AC99-4C9D-99BD-0864553A5167}" type="datetimeFigureOut">
              <a:rPr lang="nl-NL" smtClean="0"/>
              <a:t>11-3-2024</a:t>
            </a:fld>
            <a:endParaRPr lang="nl-NL"/>
          </a:p>
        </p:txBody>
      </p:sp>
      <p:sp>
        <p:nvSpPr>
          <p:cNvPr id="6" name="Tijdelijke aanduiding voor voettekst 5">
            <a:extLst>
              <a:ext uri="{FF2B5EF4-FFF2-40B4-BE49-F238E27FC236}">
                <a16:creationId xmlns:a16="http://schemas.microsoft.com/office/drawing/2014/main" id="{3FDFD6A6-639B-B088-EA37-E3117B1524E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FC65719-9499-0BEC-AF89-F40FF9A404FC}"/>
              </a:ext>
            </a:extLst>
          </p:cNvPr>
          <p:cNvSpPr>
            <a:spLocks noGrp="1"/>
          </p:cNvSpPr>
          <p:nvPr>
            <p:ph type="sldNum" sz="quarter" idx="12"/>
          </p:nvPr>
        </p:nvSpPr>
        <p:spPr/>
        <p:txBody>
          <a:bodyPr/>
          <a:lstStyle/>
          <a:p>
            <a:fld id="{562A3CE8-854B-4ADE-B40E-B629DC0288E3}" type="slidenum">
              <a:rPr lang="nl-NL" smtClean="0"/>
              <a:t>‹nr.›</a:t>
            </a:fld>
            <a:endParaRPr lang="nl-NL"/>
          </a:p>
        </p:txBody>
      </p:sp>
    </p:spTree>
    <p:extLst>
      <p:ext uri="{BB962C8B-B14F-4D97-AF65-F5344CB8AC3E}">
        <p14:creationId xmlns:p14="http://schemas.microsoft.com/office/powerpoint/2010/main" val="4171393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766738"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937265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525000"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27828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744129"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78904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468354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293772"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160037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197591"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731061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7" name="Picture Placeholder 5">
            <a:extLst>
              <a:ext uri="{FF2B5EF4-FFF2-40B4-BE49-F238E27FC236}">
                <a16:creationId xmlns:a16="http://schemas.microsoft.com/office/drawing/2014/main" id="{332C557A-2752-511F-50F4-86FF6114EF44}"/>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149175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03/11/2024</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pic>
        <p:nvPicPr>
          <p:cNvPr id="15" name="Picture 14">
            <a:extLst>
              <a:ext uri="{FF2B5EF4-FFF2-40B4-BE49-F238E27FC236}">
                <a16:creationId xmlns:a16="http://schemas.microsoft.com/office/drawing/2014/main" id="{34524252-0D1A-A8AF-0698-38B3BD073E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26900"/>
            <a:ext cx="12203032" cy="1161391"/>
          </a:xfrm>
          <a:prstGeom prst="rect">
            <a:avLst/>
          </a:prstGeom>
        </p:spPr>
      </p:pic>
      <p:sp>
        <p:nvSpPr>
          <p:cNvPr id="18" name="Picture Placeholder 12">
            <a:extLst>
              <a:ext uri="{FF2B5EF4-FFF2-40B4-BE49-F238E27FC236}">
                <a16:creationId xmlns:a16="http://schemas.microsoft.com/office/drawing/2014/main" id="{4864DA7D-22BA-0D35-3840-F89F4ECBA4F0}"/>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196033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8" name="Picture Placeholder 5">
            <a:extLst>
              <a:ext uri="{FF2B5EF4-FFF2-40B4-BE49-F238E27FC236}">
                <a16:creationId xmlns:a16="http://schemas.microsoft.com/office/drawing/2014/main" id="{DA448309-D98C-4E78-42D5-F925FF3B54B5}"/>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55492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8" name="Picture Placeholder 5">
            <a:extLst>
              <a:ext uri="{FF2B5EF4-FFF2-40B4-BE49-F238E27FC236}">
                <a16:creationId xmlns:a16="http://schemas.microsoft.com/office/drawing/2014/main" id="{63A7486E-2951-2E11-F553-BD924989FBF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2348802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7" name="Picture Placeholder 5">
            <a:extLst>
              <a:ext uri="{FF2B5EF4-FFF2-40B4-BE49-F238E27FC236}">
                <a16:creationId xmlns:a16="http://schemas.microsoft.com/office/drawing/2014/main" id="{A375CACF-F1C8-5460-95E6-D23BA5B2D84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392730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8" name="Picture Placeholder 5">
            <a:extLst>
              <a:ext uri="{FF2B5EF4-FFF2-40B4-BE49-F238E27FC236}">
                <a16:creationId xmlns:a16="http://schemas.microsoft.com/office/drawing/2014/main" id="{1A53BAC8-70E8-3485-9585-3F2BD887721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227220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Picture Placeholder 5">
            <a:extLst>
              <a:ext uri="{FF2B5EF4-FFF2-40B4-BE49-F238E27FC236}">
                <a16:creationId xmlns:a16="http://schemas.microsoft.com/office/drawing/2014/main" id="{8A5BF803-DFF8-C7D6-899D-31326AC7CE6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4269075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Picture Placeholder 4">
            <a:extLst>
              <a:ext uri="{FF2B5EF4-FFF2-40B4-BE49-F238E27FC236}">
                <a16:creationId xmlns:a16="http://schemas.microsoft.com/office/drawing/2014/main" id="{E3BCD99C-79FD-91C7-27D7-FDC75A8A67B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37161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379B6C37-C6AD-5DDE-609F-2F57DD63646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51094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dirty="0"/>
              <a:t>Click to edit Master title style</a:t>
            </a:r>
            <a:endParaRPr lang="en-NL" sz="3200" dirty="0"/>
          </a:p>
        </p:txBody>
      </p:sp>
      <p:sp>
        <p:nvSpPr>
          <p:cNvPr id="2" name="Picture Placeholder 4">
            <a:extLst>
              <a:ext uri="{FF2B5EF4-FFF2-40B4-BE49-F238E27FC236}">
                <a16:creationId xmlns:a16="http://schemas.microsoft.com/office/drawing/2014/main" id="{2F64E5FF-7E85-DDF7-4F9A-3D3B442E14F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388905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15E07AC6-556A-4613-DEC6-5CFB71EC449D}"/>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3022647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301D8AA6-FAA9-0547-41CC-FF5B1E1FDFB7}"/>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57586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03/11/2024</a:t>
            </a:fld>
            <a:endParaRPr lang="en-NL" dirty="0"/>
          </a:p>
        </p:txBody>
      </p:sp>
      <p:sp>
        <p:nvSpPr>
          <p:cNvPr id="5" name="Picture Placeholder 12">
            <a:extLst>
              <a:ext uri="{FF2B5EF4-FFF2-40B4-BE49-F238E27FC236}">
                <a16:creationId xmlns:a16="http://schemas.microsoft.com/office/drawing/2014/main" id="{8D7CA89F-40CA-417B-E4CB-278157DB14A1}"/>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4239205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dirty="0">
                <a:solidFill>
                  <a:schemeClr val="bg1"/>
                </a:solidFill>
              </a:rPr>
              <a:t>Click to edit Master title style</a:t>
            </a:r>
            <a:endParaRPr lang="en-NL" sz="3200" dirty="0">
              <a:solidFill>
                <a:schemeClr val="bg1"/>
              </a:solidFill>
            </a:endParaRPr>
          </a:p>
        </p:txBody>
      </p:sp>
      <p:sp>
        <p:nvSpPr>
          <p:cNvPr id="2" name="Picture Placeholder 4">
            <a:extLst>
              <a:ext uri="{FF2B5EF4-FFF2-40B4-BE49-F238E27FC236}">
                <a16:creationId xmlns:a16="http://schemas.microsoft.com/office/drawing/2014/main" id="{ABF32E14-F067-EBDC-8400-F363DB6DFF47}"/>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1214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FBE8CC-EB60-820B-E9D1-5B44DD7A2CAC}"/>
              </a:ext>
            </a:extLst>
          </p:cNvPr>
          <p:cNvSpPr>
            <a:spLocks noGrp="1"/>
          </p:cNvSpPr>
          <p:nvPr>
            <p:ph type="sldNum" sz="quarter" idx="12"/>
          </p:nvPr>
        </p:nvSpPr>
        <p:spPr>
          <a:xfrm>
            <a:off x="8610600" y="6356350"/>
            <a:ext cx="2743200" cy="365125"/>
          </a:xfrm>
          <a:prstGeom prst="rect">
            <a:avLst/>
          </a:prstGeom>
        </p:spPr>
        <p:txBody>
          <a:bodyPr/>
          <a:lstStyle/>
          <a:p>
            <a:fld id="{379D5DD0-C756-6F4C-AFC1-A93299AF4CA1}" type="slidenum">
              <a:rPr lang="en-NL" smtClean="0"/>
              <a:t>‹nr.›</a:t>
            </a:fld>
            <a:endParaRPr lang="en-NL" dirty="0"/>
          </a:p>
        </p:txBody>
      </p:sp>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03/11/2024</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3" name="Picture Placeholder 12">
            <a:extLst>
              <a:ext uri="{FF2B5EF4-FFF2-40B4-BE49-F238E27FC236}">
                <a16:creationId xmlns:a16="http://schemas.microsoft.com/office/drawing/2014/main" id="{71C76B27-FD27-C383-5F85-6BB8C322BCEC}"/>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382303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normAutofit/>
          </a:bodyPr>
          <a:lstStyle>
            <a:lvl1pPr>
              <a:defRPr sz="2400"/>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Tree>
    <p:extLst>
      <p:ext uri="{BB962C8B-B14F-4D97-AF65-F5344CB8AC3E}">
        <p14:creationId xmlns:p14="http://schemas.microsoft.com/office/powerpoint/2010/main" val="5001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Tree>
    <p:extLst>
      <p:ext uri="{BB962C8B-B14F-4D97-AF65-F5344CB8AC3E}">
        <p14:creationId xmlns:p14="http://schemas.microsoft.com/office/powerpoint/2010/main" val="181863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Tree>
    <p:extLst>
      <p:ext uri="{BB962C8B-B14F-4D97-AF65-F5344CB8AC3E}">
        <p14:creationId xmlns:p14="http://schemas.microsoft.com/office/powerpoint/2010/main" val="306240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96E6C-DD35-7409-B750-CAC9FCE368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9004BA-F089-C5D6-F461-07DB0DED3B0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3DFDE7-D52C-755A-D412-8ABABD24B910}"/>
              </a:ext>
            </a:extLst>
          </p:cNvPr>
          <p:cNvSpPr>
            <a:spLocks noGrp="1"/>
          </p:cNvSpPr>
          <p:nvPr>
            <p:ph type="dt" sz="half" idx="10"/>
          </p:nvPr>
        </p:nvSpPr>
        <p:spPr/>
        <p:txBody>
          <a:bodyPr/>
          <a:lstStyle/>
          <a:p>
            <a:fld id="{4070E940-AC99-4C9D-99BD-0864553A5167}" type="datetimeFigureOut">
              <a:rPr lang="nl-NL" smtClean="0"/>
              <a:t>11-3-2024</a:t>
            </a:fld>
            <a:endParaRPr lang="nl-NL"/>
          </a:p>
        </p:txBody>
      </p:sp>
      <p:sp>
        <p:nvSpPr>
          <p:cNvPr id="5" name="Tijdelijke aanduiding voor voettekst 4">
            <a:extLst>
              <a:ext uri="{FF2B5EF4-FFF2-40B4-BE49-F238E27FC236}">
                <a16:creationId xmlns:a16="http://schemas.microsoft.com/office/drawing/2014/main" id="{C402511B-1D8E-C342-9D7E-9EDDD1C629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7E7637-5AD6-0A56-9AC3-18EA5BCE0BFD}"/>
              </a:ext>
            </a:extLst>
          </p:cNvPr>
          <p:cNvSpPr>
            <a:spLocks noGrp="1"/>
          </p:cNvSpPr>
          <p:nvPr>
            <p:ph type="sldNum" sz="quarter" idx="12"/>
          </p:nvPr>
        </p:nvSpPr>
        <p:spPr/>
        <p:txBody>
          <a:bodyPr/>
          <a:lstStyle/>
          <a:p>
            <a:fld id="{562A3CE8-854B-4ADE-B40E-B629DC0288E3}" type="slidenum">
              <a:rPr lang="nl-NL" smtClean="0"/>
              <a:t>‹nr.›</a:t>
            </a:fld>
            <a:endParaRPr lang="nl-NL"/>
          </a:p>
        </p:txBody>
      </p:sp>
    </p:spTree>
    <p:extLst>
      <p:ext uri="{BB962C8B-B14F-4D97-AF65-F5344CB8AC3E}">
        <p14:creationId xmlns:p14="http://schemas.microsoft.com/office/powerpoint/2010/main" val="345652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BEFEE9-32EB-5E0F-FC0C-0879EAD79D50}"/>
              </a:ext>
            </a:extLst>
          </p:cNvPr>
          <p:cNvSpPr>
            <a:spLocks noGrp="1"/>
          </p:cNvSpPr>
          <p:nvPr>
            <p:ph type="dt" sz="half" idx="10"/>
          </p:nvPr>
        </p:nvSpPr>
        <p:spPr/>
        <p:txBody>
          <a:bodyPr/>
          <a:lstStyle/>
          <a:p>
            <a:fld id="{4070E940-AC99-4C9D-99BD-0864553A5167}" type="datetimeFigureOut">
              <a:rPr lang="nl-NL" smtClean="0"/>
              <a:t>11-3-2024</a:t>
            </a:fld>
            <a:endParaRPr lang="nl-NL"/>
          </a:p>
        </p:txBody>
      </p:sp>
      <p:sp>
        <p:nvSpPr>
          <p:cNvPr id="3" name="Tijdelijke aanduiding voor voettekst 2">
            <a:extLst>
              <a:ext uri="{FF2B5EF4-FFF2-40B4-BE49-F238E27FC236}">
                <a16:creationId xmlns:a16="http://schemas.microsoft.com/office/drawing/2014/main" id="{CA841842-87DE-340E-F645-B7591947690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0E23AB-9D98-2C0D-502C-7984349497D1}"/>
              </a:ext>
            </a:extLst>
          </p:cNvPr>
          <p:cNvSpPr>
            <a:spLocks noGrp="1"/>
          </p:cNvSpPr>
          <p:nvPr>
            <p:ph type="sldNum" sz="quarter" idx="12"/>
          </p:nvPr>
        </p:nvSpPr>
        <p:spPr/>
        <p:txBody>
          <a:bodyPr/>
          <a:lstStyle/>
          <a:p>
            <a:fld id="{562A3CE8-854B-4ADE-B40E-B629DC0288E3}" type="slidenum">
              <a:rPr lang="nl-NL" smtClean="0"/>
              <a:t>‹nr.›</a:t>
            </a:fld>
            <a:endParaRPr lang="nl-NL"/>
          </a:p>
        </p:txBody>
      </p:sp>
    </p:spTree>
    <p:extLst>
      <p:ext uri="{BB962C8B-B14F-4D97-AF65-F5344CB8AC3E}">
        <p14:creationId xmlns:p14="http://schemas.microsoft.com/office/powerpoint/2010/main" val="2717625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icture containing graphics, screenshot, graphic design&#10;&#10;Description automatically generated">
            <a:extLst>
              <a:ext uri="{FF2B5EF4-FFF2-40B4-BE49-F238E27FC236}">
                <a16:creationId xmlns:a16="http://schemas.microsoft.com/office/drawing/2014/main" id="{872B0D84-DCD6-BBF1-C015-D76923A968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12192000" cy="6882383"/>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03/11/2024</a:t>
            </a:fld>
            <a:endParaRPr lang="en-NL"/>
          </a:p>
        </p:txBody>
      </p:sp>
    </p:spTree>
    <p:extLst>
      <p:ext uri="{BB962C8B-B14F-4D97-AF65-F5344CB8AC3E}">
        <p14:creationId xmlns:p14="http://schemas.microsoft.com/office/powerpoint/2010/main" val="389839841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14FD9-B083-C740-EDC3-512A5DAEF4C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304930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blue and black rectangle&#10;&#10;Description automatically generated with low confidence">
            <a:extLst>
              <a:ext uri="{FF2B5EF4-FFF2-40B4-BE49-F238E27FC236}">
                <a16:creationId xmlns:a16="http://schemas.microsoft.com/office/drawing/2014/main" id="{DD78EF11-AD50-DC67-4084-F9AA73BFF1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2063241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1" name="Picture 10" descr="A picture containing graphics, screenshot, graphic design&#10;&#10;Description automatically generated">
            <a:extLst>
              <a:ext uri="{FF2B5EF4-FFF2-40B4-BE49-F238E27FC236}">
                <a16:creationId xmlns:a16="http://schemas.microsoft.com/office/drawing/2014/main" id="{82712778-DA6A-C83E-5A88-6D00F2A6CC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1336"/>
            <a:ext cx="12192000" cy="6880671"/>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03/11/2024</a:t>
            </a:fld>
            <a:endParaRPr lang="en-NL"/>
          </a:p>
        </p:txBody>
      </p:sp>
    </p:spTree>
    <p:extLst>
      <p:ext uri="{BB962C8B-B14F-4D97-AF65-F5344CB8AC3E}">
        <p14:creationId xmlns:p14="http://schemas.microsoft.com/office/powerpoint/2010/main" val="3980606837"/>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2" name="Picture 11" descr="A picture containing screenshot, colorfulness, graphics&#10;&#10;Description automatically generated">
            <a:extLst>
              <a:ext uri="{FF2B5EF4-FFF2-40B4-BE49-F238E27FC236}">
                <a16:creationId xmlns:a16="http://schemas.microsoft.com/office/drawing/2014/main" id="{202A2CC2-CCDD-A16F-EB6B-AD0A5A1AFF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92364697"/>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picture containing screenshot, graphics, graphic design&#10;&#10;Description automatically generated">
            <a:extLst>
              <a:ext uri="{FF2B5EF4-FFF2-40B4-BE49-F238E27FC236}">
                <a16:creationId xmlns:a16="http://schemas.microsoft.com/office/drawing/2014/main" id="{39B7D7E3-18B3-876F-E540-59667AC3C4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6652656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Picture 5" descr="A picture containing screenshot, graphics&#10;&#10;Description automatically generated">
            <a:extLst>
              <a:ext uri="{FF2B5EF4-FFF2-40B4-BE49-F238E27FC236}">
                <a16:creationId xmlns:a16="http://schemas.microsoft.com/office/drawing/2014/main" id="{975B2C5B-DF62-FFCC-6B46-3027DF7B6D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9053511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graphics&#10;&#10;Description automatically generated">
            <a:extLst>
              <a:ext uri="{FF2B5EF4-FFF2-40B4-BE49-F238E27FC236}">
                <a16:creationId xmlns:a16="http://schemas.microsoft.com/office/drawing/2014/main" id="{223DFFE3-080C-0B44-AB09-35BC558F789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10311496"/>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screenshot, graphics, graphic design&#10;&#10;Description automatically generated">
            <a:extLst>
              <a:ext uri="{FF2B5EF4-FFF2-40B4-BE49-F238E27FC236}">
                <a16:creationId xmlns:a16="http://schemas.microsoft.com/office/drawing/2014/main" id="{0CD2EF6A-E768-9187-4F47-4BE4E31DBE8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29146233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pic>
        <p:nvPicPr>
          <p:cNvPr id="5" name="Picture 4" descr="A picture containing screenshot, graphics, graphic design, rectangle&#10;&#10;Description automatically generated">
            <a:extLst>
              <a:ext uri="{FF2B5EF4-FFF2-40B4-BE49-F238E27FC236}">
                <a16:creationId xmlns:a16="http://schemas.microsoft.com/office/drawing/2014/main" id="{E8B0B0D0-9E97-5D5D-43F5-887B64DC21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7192335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A picture containing screenshot, graphics, graphic design&#10;&#10;Description automatically generated">
            <a:extLst>
              <a:ext uri="{FF2B5EF4-FFF2-40B4-BE49-F238E27FC236}">
                <a16:creationId xmlns:a16="http://schemas.microsoft.com/office/drawing/2014/main" id="{9EC1369F-8502-2EB4-3048-741E0661768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4021857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AB49D-EA37-419A-C7C7-81C2CF92D26B}"/>
              </a:ext>
            </a:extLst>
          </p:cNvPr>
          <p:cNvSpPr>
            <a:spLocks noGrp="1"/>
          </p:cNvSpPr>
          <p:nvPr>
            <p:ph type="body" idx="1"/>
          </p:nvPr>
        </p:nvSpPr>
        <p:spPr/>
        <p:txBody>
          <a:bodyPr/>
          <a:lstStyle/>
          <a:p>
            <a:r>
              <a:rPr lang="nl-NL" dirty="0"/>
              <a:t>Versie 07-03-2024</a:t>
            </a:r>
            <a:endParaRPr lang="en-NL" dirty="0"/>
          </a:p>
        </p:txBody>
      </p:sp>
      <p:sp>
        <p:nvSpPr>
          <p:cNvPr id="3" name="Title 2">
            <a:extLst>
              <a:ext uri="{FF2B5EF4-FFF2-40B4-BE49-F238E27FC236}">
                <a16:creationId xmlns:a16="http://schemas.microsoft.com/office/drawing/2014/main" id="{D75EC7D1-E1BE-9DA6-C5E2-8B4459FE08BB}"/>
              </a:ext>
            </a:extLst>
          </p:cNvPr>
          <p:cNvSpPr>
            <a:spLocks noGrp="1"/>
          </p:cNvSpPr>
          <p:nvPr>
            <p:ph type="title"/>
          </p:nvPr>
        </p:nvSpPr>
        <p:spPr>
          <a:xfrm>
            <a:off x="222422" y="3291091"/>
            <a:ext cx="4333102" cy="1325563"/>
          </a:xfrm>
        </p:spPr>
        <p:txBody>
          <a:bodyPr/>
          <a:lstStyle/>
          <a:p>
            <a:r>
              <a:rPr lang="nl-NL" dirty="0">
                <a:latin typeface="Arial Rounded MT Bold"/>
              </a:rPr>
              <a:t>FTO </a:t>
            </a:r>
            <a:br>
              <a:rPr lang="nl-NL" dirty="0"/>
            </a:br>
            <a:r>
              <a:rPr lang="nl-NL" dirty="0">
                <a:latin typeface="Arial Rounded MT Bold"/>
              </a:rPr>
              <a:t>Atriumfibrilleren</a:t>
            </a:r>
            <a:endParaRPr lang="en-NL" dirty="0"/>
          </a:p>
        </p:txBody>
      </p:sp>
      <p:pic>
        <p:nvPicPr>
          <p:cNvPr id="6" name="Picture Placeholder 5" descr="A person taking a blood pressure of a person&#10;&#10;Description automatically generated with medium confidence">
            <a:extLst>
              <a:ext uri="{FF2B5EF4-FFF2-40B4-BE49-F238E27FC236}">
                <a16:creationId xmlns:a16="http://schemas.microsoft.com/office/drawing/2014/main" id="{FF23E337-C116-FB61-F979-D0A7646BBF3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3333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b="1" dirty="0"/>
              <a:t>Lichamelijk onderzoek</a:t>
            </a:r>
          </a:p>
        </p:txBody>
      </p:sp>
      <p:sp>
        <p:nvSpPr>
          <p:cNvPr id="3" name="Tijdelijke aanduiding voor inhoud 2"/>
          <p:cNvSpPr>
            <a:spLocks noGrp="1"/>
          </p:cNvSpPr>
          <p:nvPr>
            <p:ph idx="1"/>
          </p:nvPr>
        </p:nvSpPr>
        <p:spPr/>
        <p:txBody>
          <a:bodyPr>
            <a:normAutofit/>
          </a:bodyPr>
          <a:lstStyle/>
          <a:p>
            <a:r>
              <a:rPr lang="nl-NL" dirty="0">
                <a:solidFill>
                  <a:schemeClr val="tx1"/>
                </a:solidFill>
              </a:rPr>
              <a:t>Bloeddruk en Pols</a:t>
            </a:r>
          </a:p>
          <a:p>
            <a:r>
              <a:rPr lang="nl-NL" dirty="0">
                <a:solidFill>
                  <a:schemeClr val="tx1"/>
                </a:solidFill>
              </a:rPr>
              <a:t>Auscultatie hart en longen</a:t>
            </a:r>
          </a:p>
          <a:p>
            <a:r>
              <a:rPr lang="nl-NL" dirty="0">
                <a:solidFill>
                  <a:schemeClr val="tx1"/>
                </a:solidFill>
              </a:rPr>
              <a:t>Tekenen van overvulling</a:t>
            </a:r>
          </a:p>
          <a:p>
            <a:pPr lvl="1"/>
            <a:r>
              <a:rPr lang="nl-NL" dirty="0">
                <a:solidFill>
                  <a:schemeClr val="tx1"/>
                </a:solidFill>
              </a:rPr>
              <a:t>Gestuwde </a:t>
            </a:r>
            <a:r>
              <a:rPr lang="nl-NL" dirty="0" err="1">
                <a:solidFill>
                  <a:schemeClr val="tx1"/>
                </a:solidFill>
              </a:rPr>
              <a:t>halsvenen</a:t>
            </a:r>
            <a:endParaRPr lang="nl-NL" dirty="0">
              <a:solidFill>
                <a:schemeClr val="tx1"/>
              </a:solidFill>
            </a:endParaRPr>
          </a:p>
          <a:p>
            <a:pPr lvl="1"/>
            <a:r>
              <a:rPr lang="nl-NL" dirty="0">
                <a:solidFill>
                  <a:schemeClr val="tx1"/>
                </a:solidFill>
              </a:rPr>
              <a:t>Enkeloedeem</a:t>
            </a:r>
          </a:p>
          <a:p>
            <a:pPr lvl="1"/>
            <a:r>
              <a:rPr lang="nl-NL" dirty="0">
                <a:solidFill>
                  <a:schemeClr val="tx1"/>
                </a:solidFill>
              </a:rPr>
              <a:t>Pulmonale </a:t>
            </a:r>
            <a:r>
              <a:rPr lang="nl-NL" dirty="0" err="1">
                <a:solidFill>
                  <a:schemeClr val="tx1"/>
                </a:solidFill>
              </a:rPr>
              <a:t>crepitaties</a:t>
            </a:r>
            <a:endParaRPr lang="nl-NL" dirty="0">
              <a:solidFill>
                <a:schemeClr val="tx1"/>
              </a:solidFill>
            </a:endParaRPr>
          </a:p>
          <a:p>
            <a:pPr lvl="1"/>
            <a:r>
              <a:rPr lang="nl-NL" dirty="0">
                <a:solidFill>
                  <a:schemeClr val="tx1"/>
                </a:solidFill>
              </a:rPr>
              <a:t>Ascites, hepatomegalie</a:t>
            </a:r>
          </a:p>
        </p:txBody>
      </p:sp>
      <p:pic>
        <p:nvPicPr>
          <p:cNvPr id="4098" name="Picture 2" descr="Bloeddruk meten">
            <a:extLst>
              <a:ext uri="{FF2B5EF4-FFF2-40B4-BE49-F238E27FC236}">
                <a16:creationId xmlns:a16="http://schemas.microsoft.com/office/drawing/2014/main" id="{5565FF3F-9A24-43F0-AB8C-8E5785931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245" y="4001294"/>
            <a:ext cx="3548814" cy="24073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loeddruk algemeen">
            <a:extLst>
              <a:ext uri="{FF2B5EF4-FFF2-40B4-BE49-F238E27FC236}">
                <a16:creationId xmlns:a16="http://schemas.microsoft.com/office/drawing/2014/main" id="{2B851337-8306-4507-A7B1-778AA546A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6426" y="1825625"/>
            <a:ext cx="3540633" cy="203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4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6484F-72AF-DEF3-A146-59614A3D4DB9}"/>
              </a:ext>
            </a:extLst>
          </p:cNvPr>
          <p:cNvSpPr>
            <a:spLocks noGrp="1"/>
          </p:cNvSpPr>
          <p:nvPr>
            <p:ph type="title"/>
          </p:nvPr>
        </p:nvSpPr>
        <p:spPr>
          <a:xfrm>
            <a:off x="0" y="365125"/>
            <a:ext cx="10725665" cy="1325563"/>
          </a:xfrm>
          <a:solidFill>
            <a:srgbClr val="FFFF00"/>
          </a:solidFill>
        </p:spPr>
        <p:txBody>
          <a:bodyPr/>
          <a:lstStyle/>
          <a:p>
            <a:r>
              <a:rPr lang="nl-NL" b="1" dirty="0"/>
              <a:t>Welk bloedonderzoek vraag je aan bij aanvullend onderzoek</a:t>
            </a:r>
          </a:p>
        </p:txBody>
      </p:sp>
      <p:sp>
        <p:nvSpPr>
          <p:cNvPr id="3" name="Tijdelijke aanduiding voor inhoud 2">
            <a:extLst>
              <a:ext uri="{FF2B5EF4-FFF2-40B4-BE49-F238E27FC236}">
                <a16:creationId xmlns:a16="http://schemas.microsoft.com/office/drawing/2014/main" id="{8493061A-974F-861E-CEC5-29FF1F84CE24}"/>
              </a:ext>
            </a:extLst>
          </p:cNvPr>
          <p:cNvSpPr>
            <a:spLocks noGrp="1"/>
          </p:cNvSpPr>
          <p:nvPr>
            <p:ph idx="1"/>
          </p:nvPr>
        </p:nvSpPr>
        <p:spPr>
          <a:xfrm>
            <a:off x="838200" y="2075935"/>
            <a:ext cx="10515600" cy="4101028"/>
          </a:xfrm>
        </p:spPr>
        <p:txBody>
          <a:bodyPr/>
          <a:lstStyle/>
          <a:p>
            <a:r>
              <a:rPr lang="nl-NL" dirty="0">
                <a:solidFill>
                  <a:schemeClr val="tx1"/>
                </a:solidFill>
              </a:rPr>
              <a:t>A.</a:t>
            </a:r>
            <a:r>
              <a:rPr lang="nl-NL" sz="2800" dirty="0">
                <a:solidFill>
                  <a:schemeClr val="tx1"/>
                </a:solidFill>
              </a:rPr>
              <a:t> </a:t>
            </a:r>
            <a:r>
              <a:rPr lang="nl-NL" sz="2800" dirty="0" err="1">
                <a:solidFill>
                  <a:schemeClr val="tx1"/>
                </a:solidFill>
              </a:rPr>
              <a:t>Hb</a:t>
            </a:r>
            <a:r>
              <a:rPr lang="nl-NL" sz="2800" dirty="0">
                <a:solidFill>
                  <a:schemeClr val="tx1"/>
                </a:solidFill>
              </a:rPr>
              <a:t>, TSH, Glucose, </a:t>
            </a:r>
            <a:r>
              <a:rPr lang="nl-NL" sz="2800" dirty="0" err="1">
                <a:solidFill>
                  <a:schemeClr val="tx1"/>
                </a:solidFill>
              </a:rPr>
              <a:t>Kreat</a:t>
            </a:r>
            <a:r>
              <a:rPr lang="nl-NL" sz="2800" dirty="0">
                <a:solidFill>
                  <a:schemeClr val="tx1"/>
                </a:solidFill>
              </a:rPr>
              <a:t>, K, lipidenspectrum, ALAT </a:t>
            </a:r>
          </a:p>
          <a:p>
            <a:r>
              <a:rPr lang="nl-NL" dirty="0">
                <a:solidFill>
                  <a:schemeClr val="tx1"/>
                </a:solidFill>
              </a:rPr>
              <a:t>B. TSH, </a:t>
            </a:r>
            <a:r>
              <a:rPr lang="nl-NL" dirty="0" err="1">
                <a:solidFill>
                  <a:schemeClr val="tx1"/>
                </a:solidFill>
              </a:rPr>
              <a:t>kreat</a:t>
            </a:r>
            <a:endParaRPr lang="nl-NL" dirty="0">
              <a:solidFill>
                <a:schemeClr val="tx1"/>
              </a:solidFill>
            </a:endParaRPr>
          </a:p>
          <a:p>
            <a:r>
              <a:rPr lang="nl-NL" dirty="0">
                <a:solidFill>
                  <a:schemeClr val="tx1"/>
                </a:solidFill>
              </a:rPr>
              <a:t>C. TSH, </a:t>
            </a:r>
            <a:r>
              <a:rPr lang="nl-NL" dirty="0" err="1">
                <a:solidFill>
                  <a:schemeClr val="tx1"/>
                </a:solidFill>
              </a:rPr>
              <a:t>kreat</a:t>
            </a:r>
            <a:r>
              <a:rPr lang="nl-NL" dirty="0">
                <a:solidFill>
                  <a:schemeClr val="tx1"/>
                </a:solidFill>
              </a:rPr>
              <a:t>, </a:t>
            </a:r>
            <a:r>
              <a:rPr lang="nl-NL" dirty="0" err="1">
                <a:solidFill>
                  <a:schemeClr val="tx1"/>
                </a:solidFill>
              </a:rPr>
              <a:t>NTproBNP</a:t>
            </a:r>
            <a:r>
              <a:rPr lang="nl-NL" dirty="0">
                <a:solidFill>
                  <a:schemeClr val="tx1"/>
                </a:solidFill>
              </a:rPr>
              <a:t>, </a:t>
            </a:r>
          </a:p>
          <a:p>
            <a:r>
              <a:rPr lang="nl-NL" dirty="0">
                <a:solidFill>
                  <a:schemeClr val="tx1"/>
                </a:solidFill>
              </a:rPr>
              <a:t>D. </a:t>
            </a:r>
            <a:r>
              <a:rPr lang="nl-NL" sz="2800" dirty="0" err="1">
                <a:solidFill>
                  <a:schemeClr val="tx1"/>
                </a:solidFill>
              </a:rPr>
              <a:t>Hb</a:t>
            </a:r>
            <a:r>
              <a:rPr lang="nl-NL" sz="2800" dirty="0">
                <a:solidFill>
                  <a:schemeClr val="tx1"/>
                </a:solidFill>
              </a:rPr>
              <a:t>, TSH, Glucose, </a:t>
            </a:r>
            <a:r>
              <a:rPr lang="nl-NL" sz="2800" dirty="0" err="1">
                <a:solidFill>
                  <a:schemeClr val="tx1"/>
                </a:solidFill>
              </a:rPr>
              <a:t>Kreat</a:t>
            </a:r>
            <a:r>
              <a:rPr lang="nl-NL" sz="2800" dirty="0">
                <a:solidFill>
                  <a:schemeClr val="tx1"/>
                </a:solidFill>
              </a:rPr>
              <a:t>, K, Na, ALAT, GGT, </a:t>
            </a:r>
            <a:r>
              <a:rPr lang="nl-NL" sz="2800" dirty="0" err="1">
                <a:solidFill>
                  <a:schemeClr val="tx1"/>
                </a:solidFill>
              </a:rPr>
              <a:t>NTproBNP</a:t>
            </a:r>
            <a:endParaRPr lang="nl-NL" sz="2800" dirty="0">
              <a:solidFill>
                <a:schemeClr val="tx1"/>
              </a:solidFill>
            </a:endParaRPr>
          </a:p>
          <a:p>
            <a:endParaRPr lang="nl-NL" dirty="0"/>
          </a:p>
        </p:txBody>
      </p:sp>
    </p:spTree>
    <p:extLst>
      <p:ext uri="{BB962C8B-B14F-4D97-AF65-F5344CB8AC3E}">
        <p14:creationId xmlns:p14="http://schemas.microsoft.com/office/powerpoint/2010/main" val="405106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b="1" dirty="0"/>
              <a:t>Aanvullend onderzoek</a:t>
            </a:r>
          </a:p>
        </p:txBody>
      </p:sp>
      <p:sp>
        <p:nvSpPr>
          <p:cNvPr id="3" name="Tijdelijke aanduiding voor inhoud 2"/>
          <p:cNvSpPr>
            <a:spLocks noGrp="1"/>
          </p:cNvSpPr>
          <p:nvPr>
            <p:ph idx="1"/>
          </p:nvPr>
        </p:nvSpPr>
        <p:spPr>
          <a:xfrm>
            <a:off x="1981200" y="2276873"/>
            <a:ext cx="8229600" cy="3849291"/>
          </a:xfrm>
        </p:spPr>
        <p:txBody>
          <a:bodyPr>
            <a:normAutofit/>
          </a:bodyPr>
          <a:lstStyle/>
          <a:p>
            <a:r>
              <a:rPr lang="nl-NL" dirty="0">
                <a:solidFill>
                  <a:schemeClr val="tx1"/>
                </a:solidFill>
              </a:rPr>
              <a:t>ECG of </a:t>
            </a:r>
            <a:r>
              <a:rPr lang="nl-NL" dirty="0" err="1">
                <a:solidFill>
                  <a:schemeClr val="tx1"/>
                </a:solidFill>
              </a:rPr>
              <a:t>Kardia</a:t>
            </a:r>
            <a:endParaRPr lang="nl-NL" dirty="0">
              <a:solidFill>
                <a:schemeClr val="tx1"/>
              </a:solidFill>
            </a:endParaRPr>
          </a:p>
          <a:p>
            <a:r>
              <a:rPr lang="nl-NL" dirty="0">
                <a:solidFill>
                  <a:schemeClr val="tx1"/>
                </a:solidFill>
              </a:rPr>
              <a:t>Lab: </a:t>
            </a:r>
            <a:r>
              <a:rPr lang="nl-NL" dirty="0" err="1">
                <a:solidFill>
                  <a:schemeClr val="tx1"/>
                </a:solidFill>
              </a:rPr>
              <a:t>Hb</a:t>
            </a:r>
            <a:r>
              <a:rPr lang="nl-NL" dirty="0">
                <a:solidFill>
                  <a:schemeClr val="tx1"/>
                </a:solidFill>
              </a:rPr>
              <a:t>, TSH, Glucose, </a:t>
            </a:r>
            <a:r>
              <a:rPr lang="nl-NL" dirty="0" err="1">
                <a:solidFill>
                  <a:schemeClr val="tx1"/>
                </a:solidFill>
              </a:rPr>
              <a:t>Kreat</a:t>
            </a:r>
            <a:r>
              <a:rPr lang="nl-NL" dirty="0">
                <a:solidFill>
                  <a:schemeClr val="tx1"/>
                </a:solidFill>
              </a:rPr>
              <a:t>, K, lipidenspectrum, ALAT </a:t>
            </a:r>
          </a:p>
          <a:p>
            <a:r>
              <a:rPr lang="nl-NL" dirty="0">
                <a:solidFill>
                  <a:schemeClr val="tx1"/>
                </a:solidFill>
              </a:rPr>
              <a:t>Zo nodig: </a:t>
            </a:r>
            <a:r>
              <a:rPr lang="nl-NL" dirty="0" err="1">
                <a:solidFill>
                  <a:schemeClr val="tx1"/>
                </a:solidFill>
              </a:rPr>
              <a:t>holter</a:t>
            </a:r>
            <a:r>
              <a:rPr lang="nl-NL" dirty="0">
                <a:solidFill>
                  <a:schemeClr val="tx1"/>
                </a:solidFill>
              </a:rPr>
              <a:t> of event </a:t>
            </a:r>
            <a:r>
              <a:rPr lang="nl-NL" dirty="0" err="1">
                <a:solidFill>
                  <a:schemeClr val="tx1"/>
                </a:solidFill>
              </a:rPr>
              <a:t>recording</a:t>
            </a:r>
            <a:endParaRPr lang="nl-NL" dirty="0">
              <a:solidFill>
                <a:schemeClr val="tx1"/>
              </a:solidFill>
            </a:endParaRPr>
          </a:p>
          <a:p>
            <a:r>
              <a:rPr lang="nl-NL" dirty="0">
                <a:solidFill>
                  <a:schemeClr val="tx1"/>
                </a:solidFill>
              </a:rPr>
              <a:t>Echo cor</a:t>
            </a:r>
          </a:p>
        </p:txBody>
      </p:sp>
      <p:pic>
        <p:nvPicPr>
          <p:cNvPr id="5124" name="Picture 4" descr="Hartslag ">
            <a:extLst>
              <a:ext uri="{FF2B5EF4-FFF2-40B4-BE49-F238E27FC236}">
                <a16:creationId xmlns:a16="http://schemas.microsoft.com/office/drawing/2014/main" id="{E6BF36D1-9E9A-4A79-ABC5-41E6F9E65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3543" y="3579781"/>
            <a:ext cx="2612707" cy="15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2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735BFB-A385-4756-B9E5-1C6DAF61EAE9}"/>
              </a:ext>
            </a:extLst>
          </p:cNvPr>
          <p:cNvSpPr>
            <a:spLocks noGrp="1"/>
          </p:cNvSpPr>
          <p:nvPr>
            <p:ph type="title"/>
          </p:nvPr>
        </p:nvSpPr>
        <p:spPr>
          <a:xfrm>
            <a:off x="838200" y="184805"/>
            <a:ext cx="10515600" cy="1505883"/>
          </a:xfrm>
        </p:spPr>
        <p:txBody>
          <a:bodyPr anchor="ctr">
            <a:normAutofit/>
          </a:bodyPr>
          <a:lstStyle/>
          <a:p>
            <a:pPr algn="ctr"/>
            <a:r>
              <a:rPr lang="nl-NL" b="1" dirty="0" err="1"/>
              <a:t>Kardia</a:t>
            </a:r>
            <a:r>
              <a:rPr lang="nl-NL" b="1" dirty="0"/>
              <a:t> Mobile</a:t>
            </a:r>
            <a:endParaRPr lang="tr-TR" b="1" dirty="0"/>
          </a:p>
        </p:txBody>
      </p:sp>
      <p:pic>
        <p:nvPicPr>
          <p:cNvPr id="3076" name="Picture 4">
            <a:extLst>
              <a:ext uri="{FF2B5EF4-FFF2-40B4-BE49-F238E27FC236}">
                <a16:creationId xmlns:a16="http://schemas.microsoft.com/office/drawing/2014/main" id="{1BA4A01C-FFF6-4036-913F-2A3F00821C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7605" y="1845426"/>
            <a:ext cx="5933737"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0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pPr algn="ctr"/>
            <a:r>
              <a:rPr lang="nl-NL" b="1" dirty="0"/>
              <a:t>ABC behandeling</a:t>
            </a:r>
          </a:p>
        </p:txBody>
      </p:sp>
      <p:sp>
        <p:nvSpPr>
          <p:cNvPr id="8" name="Tijdelijke aanduiding voor inhoud 7"/>
          <p:cNvSpPr>
            <a:spLocks noGrp="1"/>
          </p:cNvSpPr>
          <p:nvPr>
            <p:ph idx="1"/>
          </p:nvPr>
        </p:nvSpPr>
        <p:spPr>
          <a:xfrm>
            <a:off x="1033272" y="2410746"/>
            <a:ext cx="10515600" cy="3225228"/>
          </a:xfrm>
        </p:spPr>
        <p:txBody>
          <a:bodyPr>
            <a:noAutofit/>
          </a:bodyPr>
          <a:lstStyle/>
          <a:p>
            <a:r>
              <a:rPr lang="nl-NL" dirty="0">
                <a:solidFill>
                  <a:schemeClr val="tx1"/>
                </a:solidFill>
              </a:rPr>
              <a:t>Antitrombotische behandeling</a:t>
            </a:r>
          </a:p>
          <a:p>
            <a:r>
              <a:rPr lang="nl-NL" dirty="0">
                <a:solidFill>
                  <a:schemeClr val="tx1"/>
                </a:solidFill>
              </a:rPr>
              <a:t>Beter symptoom management: frequentie verlagen</a:t>
            </a:r>
          </a:p>
          <a:p>
            <a:r>
              <a:rPr lang="nl-NL" dirty="0">
                <a:solidFill>
                  <a:schemeClr val="tx1"/>
                </a:solidFill>
              </a:rPr>
              <a:t>CVRM / </a:t>
            </a:r>
            <a:r>
              <a:rPr lang="nl-NL" dirty="0" err="1">
                <a:solidFill>
                  <a:schemeClr val="tx1"/>
                </a:solidFill>
              </a:rPr>
              <a:t>Comorbiditeit</a:t>
            </a:r>
            <a:endParaRPr lang="nl-NL" dirty="0">
              <a:solidFill>
                <a:schemeClr val="tx1"/>
              </a:solidFill>
            </a:endParaRPr>
          </a:p>
          <a:p>
            <a:pPr marL="0" indent="0">
              <a:buNone/>
            </a:pPr>
            <a:endParaRPr lang="nl-NL" dirty="0">
              <a:solidFill>
                <a:schemeClr val="tx1"/>
              </a:solidFill>
            </a:endParaRPr>
          </a:p>
          <a:p>
            <a:r>
              <a:rPr lang="nl-NL" dirty="0">
                <a:solidFill>
                  <a:schemeClr val="tx1"/>
                </a:solidFill>
              </a:rPr>
              <a:t>Optioneel: ritme behandelen</a:t>
            </a:r>
          </a:p>
        </p:txBody>
      </p:sp>
      <p:pic>
        <p:nvPicPr>
          <p:cNvPr id="9220" name="Picture 4">
            <a:extLst>
              <a:ext uri="{FF2B5EF4-FFF2-40B4-BE49-F238E27FC236}">
                <a16:creationId xmlns:a16="http://schemas.microsoft.com/office/drawing/2014/main" id="{0E289884-4610-4CB0-8326-849C9D415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733" y="3429000"/>
            <a:ext cx="3008218" cy="255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4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90F1C-AA3D-C86B-FC0C-279BE9EDE854}"/>
              </a:ext>
            </a:extLst>
          </p:cNvPr>
          <p:cNvSpPr>
            <a:spLocks noGrp="1"/>
          </p:cNvSpPr>
          <p:nvPr>
            <p:ph type="title" idx="4294967295"/>
          </p:nvPr>
        </p:nvSpPr>
        <p:spPr>
          <a:xfrm>
            <a:off x="0" y="365125"/>
            <a:ext cx="10841038" cy="1325563"/>
          </a:xfrm>
          <a:solidFill>
            <a:srgbClr val="FFFF00"/>
          </a:solidFill>
        </p:spPr>
        <p:txBody>
          <a:bodyPr/>
          <a:lstStyle/>
          <a:p>
            <a:r>
              <a:rPr lang="nl-NL" b="1" dirty="0"/>
              <a:t>Waar staan de afkortingen CHADS VASC voor?</a:t>
            </a:r>
          </a:p>
        </p:txBody>
      </p:sp>
      <p:sp>
        <p:nvSpPr>
          <p:cNvPr id="3" name="Tijdelijke aanduiding voor inhoud 2">
            <a:extLst>
              <a:ext uri="{FF2B5EF4-FFF2-40B4-BE49-F238E27FC236}">
                <a16:creationId xmlns:a16="http://schemas.microsoft.com/office/drawing/2014/main" id="{D741DB28-0BB0-557B-6578-6464461BA7B0}"/>
              </a:ext>
            </a:extLst>
          </p:cNvPr>
          <p:cNvSpPr>
            <a:spLocks noGrp="1"/>
          </p:cNvSpPr>
          <p:nvPr>
            <p:ph idx="4294967295"/>
          </p:nvPr>
        </p:nvSpPr>
        <p:spPr>
          <a:xfrm>
            <a:off x="0" y="1825625"/>
            <a:ext cx="10515600" cy="4351338"/>
          </a:xfrm>
        </p:spPr>
        <p:txBody>
          <a:bodyPr/>
          <a:lstStyle/>
          <a:p>
            <a:r>
              <a:rPr lang="nl-NL" dirty="0">
                <a:solidFill>
                  <a:schemeClr val="tx1"/>
                </a:solidFill>
              </a:rPr>
              <a:t>Zelf invullen</a:t>
            </a:r>
          </a:p>
        </p:txBody>
      </p:sp>
    </p:spTree>
    <p:extLst>
      <p:ext uri="{BB962C8B-B14F-4D97-AF65-F5344CB8AC3E}">
        <p14:creationId xmlns:p14="http://schemas.microsoft.com/office/powerpoint/2010/main" val="215560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048E4-72CC-7CFB-9046-CC7E7658E57F}"/>
              </a:ext>
            </a:extLst>
          </p:cNvPr>
          <p:cNvSpPr>
            <a:spLocks noGrp="1"/>
          </p:cNvSpPr>
          <p:nvPr>
            <p:ph type="title"/>
          </p:nvPr>
        </p:nvSpPr>
        <p:spPr>
          <a:xfrm>
            <a:off x="0" y="365125"/>
            <a:ext cx="10783330" cy="1325563"/>
          </a:xfrm>
          <a:solidFill>
            <a:srgbClr val="FFFF00"/>
          </a:solidFill>
        </p:spPr>
        <p:txBody>
          <a:bodyPr/>
          <a:lstStyle/>
          <a:p>
            <a:r>
              <a:rPr lang="nl-NL" b="1" dirty="0"/>
              <a:t>Bij een vrouw met een CHADS VASC score: 1 start je met </a:t>
            </a:r>
            <a:r>
              <a:rPr lang="nl-NL" b="1" dirty="0" err="1"/>
              <a:t>ascal</a:t>
            </a:r>
            <a:endParaRPr lang="nl-NL" b="1" dirty="0"/>
          </a:p>
        </p:txBody>
      </p:sp>
      <p:sp>
        <p:nvSpPr>
          <p:cNvPr id="3" name="Tijdelijke aanduiding voor inhoud 2">
            <a:extLst>
              <a:ext uri="{FF2B5EF4-FFF2-40B4-BE49-F238E27FC236}">
                <a16:creationId xmlns:a16="http://schemas.microsoft.com/office/drawing/2014/main" id="{77FF151A-A01F-6699-D133-F4C4F0BDCD16}"/>
              </a:ext>
            </a:extLst>
          </p:cNvPr>
          <p:cNvSpPr>
            <a:spLocks noGrp="1"/>
          </p:cNvSpPr>
          <p:nvPr>
            <p:ph idx="1"/>
          </p:nvPr>
        </p:nvSpPr>
        <p:spPr>
          <a:xfrm>
            <a:off x="716692" y="1825625"/>
            <a:ext cx="10066638" cy="4351338"/>
          </a:xfrm>
          <a:solidFill>
            <a:srgbClr val="FFFF00"/>
          </a:solidFill>
        </p:spPr>
        <p:txBody>
          <a:bodyPr/>
          <a:lstStyle/>
          <a:p>
            <a:endParaRPr lang="nl-NL" dirty="0"/>
          </a:p>
          <a:p>
            <a:r>
              <a:rPr lang="nl-NL" dirty="0">
                <a:solidFill>
                  <a:schemeClr val="tx1"/>
                </a:solidFill>
              </a:rPr>
              <a:t>Juist</a:t>
            </a:r>
          </a:p>
          <a:p>
            <a:r>
              <a:rPr lang="nl-NL" dirty="0">
                <a:solidFill>
                  <a:schemeClr val="tx1"/>
                </a:solidFill>
              </a:rPr>
              <a:t>Onjuist</a:t>
            </a:r>
          </a:p>
        </p:txBody>
      </p:sp>
    </p:spTree>
    <p:extLst>
      <p:ext uri="{BB962C8B-B14F-4D97-AF65-F5344CB8AC3E}">
        <p14:creationId xmlns:p14="http://schemas.microsoft.com/office/powerpoint/2010/main" val="138172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br>
              <a:rPr lang="nl-NL" dirty="0"/>
            </a:br>
            <a:r>
              <a:rPr lang="nl-NL" sz="5300" b="1" dirty="0"/>
              <a:t>CHA²DS²-VASc-score</a:t>
            </a:r>
            <a:br>
              <a:rPr lang="nl-NL" dirty="0"/>
            </a:br>
            <a:endParaRPr lang="nl-NL" dirty="0"/>
          </a:p>
        </p:txBody>
      </p:sp>
      <p:pic>
        <p:nvPicPr>
          <p:cNvPr id="1025" name="Picture 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73361" y="1835564"/>
            <a:ext cx="5428015" cy="459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a:extLst>
              <a:ext uri="{FF2B5EF4-FFF2-40B4-BE49-F238E27FC236}">
                <a16:creationId xmlns:a16="http://schemas.microsoft.com/office/drawing/2014/main" id="{D8D53462-22B0-B112-7B18-BF9D1C09B3DC}"/>
              </a:ext>
            </a:extLst>
          </p:cNvPr>
          <p:cNvSpPr>
            <a:spLocks noGrp="1"/>
          </p:cNvSpPr>
          <p:nvPr>
            <p:ph sz="half" idx="2"/>
          </p:nvPr>
        </p:nvSpPr>
        <p:spPr/>
        <p:txBody>
          <a:bodyPr/>
          <a:lstStyle/>
          <a:p>
            <a:endParaRPr lang="nl-NL" dirty="0"/>
          </a:p>
          <a:p>
            <a:endParaRPr lang="nl-NL" dirty="0"/>
          </a:p>
          <a:p>
            <a:r>
              <a:rPr lang="nl-NL" sz="3600" dirty="0">
                <a:solidFill>
                  <a:schemeClr val="tx1"/>
                </a:solidFill>
              </a:rPr>
              <a:t>Alle vrouwen ≥ 65 </a:t>
            </a:r>
            <a:r>
              <a:rPr lang="nl-NL" sz="3600" dirty="0" err="1">
                <a:solidFill>
                  <a:schemeClr val="tx1"/>
                </a:solidFill>
              </a:rPr>
              <a:t>jr</a:t>
            </a:r>
            <a:endParaRPr lang="nl-NL" sz="3600" dirty="0">
              <a:solidFill>
                <a:schemeClr val="tx1"/>
              </a:solidFill>
            </a:endParaRPr>
          </a:p>
          <a:p>
            <a:endParaRPr lang="nl-NL" sz="3600" dirty="0">
              <a:solidFill>
                <a:schemeClr val="tx1"/>
              </a:solidFill>
            </a:endParaRPr>
          </a:p>
          <a:p>
            <a:r>
              <a:rPr lang="nl-NL" sz="3600" dirty="0">
                <a:solidFill>
                  <a:schemeClr val="tx1"/>
                </a:solidFill>
              </a:rPr>
              <a:t>Alle mannen ≥ 75 </a:t>
            </a:r>
            <a:r>
              <a:rPr lang="nl-NL" sz="3600" dirty="0" err="1">
                <a:solidFill>
                  <a:schemeClr val="tx1"/>
                </a:solidFill>
              </a:rPr>
              <a:t>jr</a:t>
            </a:r>
            <a:endParaRPr lang="nl-NL" sz="3600" dirty="0">
              <a:solidFill>
                <a:schemeClr val="tx1"/>
              </a:solidFill>
            </a:endParaRPr>
          </a:p>
        </p:txBody>
      </p:sp>
    </p:spTree>
    <p:extLst>
      <p:ext uri="{BB962C8B-B14F-4D97-AF65-F5344CB8AC3E}">
        <p14:creationId xmlns:p14="http://schemas.microsoft.com/office/powerpoint/2010/main" val="60719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06" y="69574"/>
            <a:ext cx="8280920" cy="650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88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Parallel&#10;&#10;Automatisch gegenereerde beschrijving">
            <a:extLst>
              <a:ext uri="{FF2B5EF4-FFF2-40B4-BE49-F238E27FC236}">
                <a16:creationId xmlns:a16="http://schemas.microsoft.com/office/drawing/2014/main" id="{40B4E1FC-8488-2EDB-551C-71AB338CF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34" y="701328"/>
            <a:ext cx="8799870" cy="5718730"/>
          </a:xfrm>
          <a:prstGeom prst="rect">
            <a:avLst/>
          </a:prstGeom>
        </p:spPr>
      </p:pic>
    </p:spTree>
    <p:extLst>
      <p:ext uri="{BB962C8B-B14F-4D97-AF65-F5344CB8AC3E}">
        <p14:creationId xmlns:p14="http://schemas.microsoft.com/office/powerpoint/2010/main" val="60466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tekst, schermopname, lijn, Perceel&#10;&#10;Automatisch gegenereerde beschrijving">
            <a:extLst>
              <a:ext uri="{FF2B5EF4-FFF2-40B4-BE49-F238E27FC236}">
                <a16:creationId xmlns:a16="http://schemas.microsoft.com/office/drawing/2014/main" id="{F32FA962-DA12-8393-A08C-81FE920F61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0032" y="902986"/>
            <a:ext cx="8048368" cy="5235617"/>
          </a:xfrm>
          <a:prstGeom prst="rect">
            <a:avLst/>
          </a:prstGeom>
        </p:spPr>
      </p:pic>
    </p:spTree>
    <p:extLst>
      <p:ext uri="{BB962C8B-B14F-4D97-AF65-F5344CB8AC3E}">
        <p14:creationId xmlns:p14="http://schemas.microsoft.com/office/powerpoint/2010/main" val="2915298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420CC679-00C3-5624-BB27-7FA551E904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EF1DF9-9C5D-AD2B-1E96-501A295FCA8D}"/>
              </a:ext>
            </a:extLst>
          </p:cNvPr>
          <p:cNvSpPr>
            <a:spLocks noGrp="1"/>
          </p:cNvSpPr>
          <p:nvPr>
            <p:ph type="title"/>
          </p:nvPr>
        </p:nvSpPr>
        <p:spPr>
          <a:xfrm>
            <a:off x="0" y="365125"/>
            <a:ext cx="10758616" cy="1325563"/>
          </a:xfrm>
          <a:solidFill>
            <a:srgbClr val="FFFF00"/>
          </a:solidFill>
        </p:spPr>
        <p:txBody>
          <a:bodyPr/>
          <a:lstStyle/>
          <a:p>
            <a:r>
              <a:rPr lang="nl-NL" b="1" baseline="0" dirty="0"/>
              <a:t>Hoeveel % krijgt volgens de hartstichting onterecht geen OAS?</a:t>
            </a:r>
            <a:endParaRPr lang="nl-NL" b="1" dirty="0"/>
          </a:p>
        </p:txBody>
      </p:sp>
      <p:sp>
        <p:nvSpPr>
          <p:cNvPr id="3" name="Tijdelijke aanduiding voor inhoud 2">
            <a:extLst>
              <a:ext uri="{FF2B5EF4-FFF2-40B4-BE49-F238E27FC236}">
                <a16:creationId xmlns:a16="http://schemas.microsoft.com/office/drawing/2014/main" id="{247084B2-59D2-D502-1C4E-60B646F28CDB}"/>
              </a:ext>
            </a:extLst>
          </p:cNvPr>
          <p:cNvSpPr>
            <a:spLocks noGrp="1"/>
          </p:cNvSpPr>
          <p:nvPr>
            <p:ph idx="1"/>
          </p:nvPr>
        </p:nvSpPr>
        <p:spPr>
          <a:solidFill>
            <a:srgbClr val="FFFF00"/>
          </a:solidFill>
        </p:spPr>
        <p:txBody>
          <a:bodyPr/>
          <a:lstStyle/>
          <a:p>
            <a:endParaRPr lang="nl-NL" dirty="0"/>
          </a:p>
          <a:p>
            <a:r>
              <a:rPr lang="nl-NL" dirty="0">
                <a:solidFill>
                  <a:schemeClr val="tx1"/>
                </a:solidFill>
              </a:rPr>
              <a:t>A. 30%</a:t>
            </a:r>
          </a:p>
          <a:p>
            <a:r>
              <a:rPr lang="nl-NL" dirty="0">
                <a:solidFill>
                  <a:schemeClr val="tx1"/>
                </a:solidFill>
              </a:rPr>
              <a:t>B. 14%</a:t>
            </a:r>
          </a:p>
          <a:p>
            <a:r>
              <a:rPr lang="nl-NL" dirty="0">
                <a:solidFill>
                  <a:schemeClr val="tx1"/>
                </a:solidFill>
              </a:rPr>
              <a:t>C. 6%</a:t>
            </a:r>
          </a:p>
          <a:p>
            <a:r>
              <a:rPr lang="nl-NL" dirty="0">
                <a:solidFill>
                  <a:schemeClr val="tx1"/>
                </a:solidFill>
              </a:rPr>
              <a:t>D. 40%</a:t>
            </a:r>
          </a:p>
        </p:txBody>
      </p:sp>
    </p:spTree>
    <p:extLst>
      <p:ext uri="{BB962C8B-B14F-4D97-AF65-F5344CB8AC3E}">
        <p14:creationId xmlns:p14="http://schemas.microsoft.com/office/powerpoint/2010/main" val="106212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ijn, Perceel&#10;&#10;Automatisch gegenereerde beschrijving">
            <a:extLst>
              <a:ext uri="{FF2B5EF4-FFF2-40B4-BE49-F238E27FC236}">
                <a16:creationId xmlns:a16="http://schemas.microsoft.com/office/drawing/2014/main" id="{3B3E1688-A455-1D5F-2651-F6F56A09E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324" y="1088944"/>
            <a:ext cx="8313508" cy="5402661"/>
          </a:xfrm>
          <a:prstGeom prst="rect">
            <a:avLst/>
          </a:prstGeom>
        </p:spPr>
      </p:pic>
    </p:spTree>
    <p:extLst>
      <p:ext uri="{BB962C8B-B14F-4D97-AF65-F5344CB8AC3E}">
        <p14:creationId xmlns:p14="http://schemas.microsoft.com/office/powerpoint/2010/main" val="363840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0750D-A780-099B-6563-036B2683ACEA}"/>
              </a:ext>
            </a:extLst>
          </p:cNvPr>
          <p:cNvSpPr>
            <a:spLocks noGrp="1"/>
          </p:cNvSpPr>
          <p:nvPr>
            <p:ph type="title"/>
          </p:nvPr>
        </p:nvSpPr>
        <p:spPr/>
        <p:txBody>
          <a:bodyPr/>
          <a:lstStyle/>
          <a:p>
            <a:r>
              <a:rPr lang="nl-NL" b="1" dirty="0"/>
              <a:t>Antistolling in de eigen praktijk</a:t>
            </a:r>
          </a:p>
        </p:txBody>
      </p:sp>
      <p:sp>
        <p:nvSpPr>
          <p:cNvPr id="3" name="Tijdelijke aanduiding voor inhoud 2">
            <a:extLst>
              <a:ext uri="{FF2B5EF4-FFF2-40B4-BE49-F238E27FC236}">
                <a16:creationId xmlns:a16="http://schemas.microsoft.com/office/drawing/2014/main" id="{22F621B2-9E14-872A-215C-77911F128B9E}"/>
              </a:ext>
            </a:extLst>
          </p:cNvPr>
          <p:cNvSpPr>
            <a:spLocks noGrp="1"/>
          </p:cNvSpPr>
          <p:nvPr>
            <p:ph idx="1"/>
          </p:nvPr>
        </p:nvSpPr>
        <p:spPr/>
        <p:txBody>
          <a:bodyPr/>
          <a:lstStyle/>
          <a:p>
            <a:r>
              <a:rPr lang="nl-NL" dirty="0">
                <a:solidFill>
                  <a:schemeClr val="tx1"/>
                </a:solidFill>
              </a:rPr>
              <a:t>Staafdiagram met patiënten AF en type antistolling per praktijk (geen, VKA, DOAC of TAR)</a:t>
            </a:r>
          </a:p>
        </p:txBody>
      </p:sp>
    </p:spTree>
    <p:extLst>
      <p:ext uri="{BB962C8B-B14F-4D97-AF65-F5344CB8AC3E}">
        <p14:creationId xmlns:p14="http://schemas.microsoft.com/office/powerpoint/2010/main" val="206534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b="1" dirty="0"/>
              <a:t>Vitamine K antagonisten</a:t>
            </a:r>
          </a:p>
        </p:txBody>
      </p:sp>
      <p:sp>
        <p:nvSpPr>
          <p:cNvPr id="3" name="Tijdelijke aanduiding voor inhoud 2"/>
          <p:cNvSpPr>
            <a:spLocks noGrp="1"/>
          </p:cNvSpPr>
          <p:nvPr>
            <p:ph idx="1"/>
          </p:nvPr>
        </p:nvSpPr>
        <p:spPr>
          <a:xfrm>
            <a:off x="1259761" y="1690688"/>
            <a:ext cx="8229600" cy="4525963"/>
          </a:xfrm>
        </p:spPr>
        <p:txBody>
          <a:bodyPr>
            <a:normAutofit/>
          </a:bodyPr>
          <a:lstStyle/>
          <a:p>
            <a:r>
              <a:rPr lang="nl-NL" dirty="0">
                <a:solidFill>
                  <a:schemeClr val="tx1"/>
                </a:solidFill>
              </a:rPr>
              <a:t>Acenocoumarol of fenprocoumon</a:t>
            </a:r>
          </a:p>
          <a:p>
            <a:r>
              <a:rPr lang="nl-NL" dirty="0">
                <a:solidFill>
                  <a:schemeClr val="tx1"/>
                </a:solidFill>
              </a:rPr>
              <a:t>Relatieve risico reductie </a:t>
            </a:r>
            <a:r>
              <a:rPr lang="nl-NL" dirty="0" err="1">
                <a:solidFill>
                  <a:schemeClr val="tx1"/>
                </a:solidFill>
              </a:rPr>
              <a:t>iCVA</a:t>
            </a:r>
            <a:r>
              <a:rPr lang="nl-NL" dirty="0">
                <a:solidFill>
                  <a:schemeClr val="tx1"/>
                </a:solidFill>
              </a:rPr>
              <a:t> 60-70%</a:t>
            </a:r>
          </a:p>
          <a:p>
            <a:r>
              <a:rPr lang="nl-NL" dirty="0">
                <a:solidFill>
                  <a:schemeClr val="tx1"/>
                </a:solidFill>
              </a:rPr>
              <a:t>Risico ernstige bloeding 2-5 % / jaar</a:t>
            </a:r>
          </a:p>
          <a:p>
            <a:r>
              <a:rPr lang="nl-NL" dirty="0">
                <a:solidFill>
                  <a:schemeClr val="tx1"/>
                </a:solidFill>
              </a:rPr>
              <a:t>Interacties</a:t>
            </a:r>
          </a:p>
          <a:p>
            <a:r>
              <a:rPr lang="nl-NL" dirty="0">
                <a:solidFill>
                  <a:schemeClr val="tx1"/>
                </a:solidFill>
              </a:rPr>
              <a:t>Zelf controle mogelijk</a:t>
            </a:r>
          </a:p>
          <a:p>
            <a:r>
              <a:rPr lang="nl-NL" dirty="0">
                <a:solidFill>
                  <a:schemeClr val="tx1"/>
                </a:solidFill>
              </a:rPr>
              <a:t>INR 2-3</a:t>
            </a:r>
          </a:p>
          <a:p>
            <a:r>
              <a:rPr lang="nl-NL" dirty="0">
                <a:solidFill>
                  <a:schemeClr val="tx1"/>
                </a:solidFill>
              </a:rPr>
              <a:t>€ 0,09/dag</a:t>
            </a:r>
          </a:p>
          <a:p>
            <a:endParaRPr lang="nl-NL" sz="3200" dirty="0"/>
          </a:p>
          <a:p>
            <a:endParaRPr lang="nl-NL" sz="3200" dirty="0"/>
          </a:p>
        </p:txBody>
      </p:sp>
      <p:pic>
        <p:nvPicPr>
          <p:cNvPr id="11266" name="Picture 2">
            <a:extLst>
              <a:ext uri="{FF2B5EF4-FFF2-40B4-BE49-F238E27FC236}">
                <a16:creationId xmlns:a16="http://schemas.microsoft.com/office/drawing/2014/main" id="{A054B4E5-82EE-4083-9B7B-5EBD50C86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180" y="3233327"/>
            <a:ext cx="4244069" cy="275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88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b="1" dirty="0"/>
              <a:t>DOAC</a:t>
            </a:r>
          </a:p>
        </p:txBody>
      </p:sp>
      <p:sp>
        <p:nvSpPr>
          <p:cNvPr id="3" name="Tijdelijke aanduiding voor inhoud 2"/>
          <p:cNvSpPr>
            <a:spLocks noGrp="1"/>
          </p:cNvSpPr>
          <p:nvPr>
            <p:ph idx="1"/>
          </p:nvPr>
        </p:nvSpPr>
        <p:spPr/>
        <p:txBody>
          <a:bodyPr>
            <a:normAutofit fontScale="92500" lnSpcReduction="20000"/>
          </a:bodyPr>
          <a:lstStyle/>
          <a:p>
            <a:r>
              <a:rPr lang="nl-NL" sz="2800" dirty="0">
                <a:solidFill>
                  <a:schemeClr val="tx1"/>
                </a:solidFill>
              </a:rPr>
              <a:t>Relatieve risico reductie vergelijkbaar of beter dan VKA</a:t>
            </a:r>
          </a:p>
          <a:p>
            <a:r>
              <a:rPr lang="nl-NL" sz="2800" dirty="0">
                <a:solidFill>
                  <a:schemeClr val="tx1"/>
                </a:solidFill>
              </a:rPr>
              <a:t>50% minder (hersen)bloedingen</a:t>
            </a:r>
          </a:p>
          <a:p>
            <a:r>
              <a:rPr lang="nl-NL" sz="2800" dirty="0">
                <a:solidFill>
                  <a:schemeClr val="tx1"/>
                </a:solidFill>
              </a:rPr>
              <a:t>1 of 2x daags doseren</a:t>
            </a:r>
          </a:p>
          <a:p>
            <a:r>
              <a:rPr lang="nl-NL" sz="2800" dirty="0">
                <a:solidFill>
                  <a:schemeClr val="tx1"/>
                </a:solidFill>
              </a:rPr>
              <a:t>Jaarlijks nierfunctie controle</a:t>
            </a:r>
          </a:p>
          <a:p>
            <a:r>
              <a:rPr lang="nl-NL" sz="2800" dirty="0">
                <a:solidFill>
                  <a:schemeClr val="tx1"/>
                </a:solidFill>
              </a:rPr>
              <a:t>Geen controle op therapietrouw</a:t>
            </a:r>
          </a:p>
          <a:p>
            <a:r>
              <a:rPr lang="nl-NL" sz="2800" dirty="0">
                <a:solidFill>
                  <a:schemeClr val="tx1"/>
                </a:solidFill>
              </a:rPr>
              <a:t>€ 2-4 / dag</a:t>
            </a:r>
          </a:p>
          <a:p>
            <a:r>
              <a:rPr lang="nl-NL" sz="2800" dirty="0">
                <a:solidFill>
                  <a:schemeClr val="tx1"/>
                </a:solidFill>
              </a:rPr>
              <a:t>Niet bij kunsthartklep of mitralisstenose</a:t>
            </a:r>
          </a:p>
          <a:p>
            <a:r>
              <a:rPr lang="nl-NL" sz="2800" dirty="0">
                <a:solidFill>
                  <a:schemeClr val="tx1"/>
                </a:solidFill>
              </a:rPr>
              <a:t>Niet na </a:t>
            </a:r>
            <a:r>
              <a:rPr lang="nl-NL" sz="2800" dirty="0" err="1">
                <a:solidFill>
                  <a:schemeClr val="tx1"/>
                </a:solidFill>
              </a:rPr>
              <a:t>bariatrische</a:t>
            </a:r>
            <a:r>
              <a:rPr lang="nl-NL" sz="2800" dirty="0">
                <a:solidFill>
                  <a:schemeClr val="tx1"/>
                </a:solidFill>
              </a:rPr>
              <a:t> chirurgie of bij morbide obesitas</a:t>
            </a:r>
          </a:p>
          <a:p>
            <a:pPr marL="0" indent="0">
              <a:buNone/>
            </a:pPr>
            <a:endParaRPr lang="nl-NL" sz="2800" dirty="0">
              <a:solidFill>
                <a:schemeClr val="tx1"/>
              </a:solidFill>
            </a:endParaRPr>
          </a:p>
          <a:p>
            <a:r>
              <a:rPr lang="nl-NL" sz="2800" dirty="0">
                <a:solidFill>
                  <a:schemeClr val="tx1"/>
                </a:solidFill>
              </a:rPr>
              <a:t>Rel. contra-indicatie: antifosfolipiden syndroom</a:t>
            </a:r>
          </a:p>
          <a:p>
            <a:endParaRPr lang="nl-NL" sz="3200" dirty="0"/>
          </a:p>
          <a:p>
            <a:pPr marL="0" indent="0">
              <a:buNone/>
            </a:pPr>
            <a:endParaRPr lang="nl-NL" sz="3200" dirty="0"/>
          </a:p>
          <a:p>
            <a:endParaRPr lang="nl-NL" sz="3200" dirty="0"/>
          </a:p>
        </p:txBody>
      </p:sp>
      <p:pic>
        <p:nvPicPr>
          <p:cNvPr id="12290" name="Picture 2" descr="Apixaban">
            <a:extLst>
              <a:ext uri="{FF2B5EF4-FFF2-40B4-BE49-F238E27FC236}">
                <a16:creationId xmlns:a16="http://schemas.microsoft.com/office/drawing/2014/main" id="{D99DF175-AB69-451A-9F57-00B408802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730" y="2209127"/>
            <a:ext cx="3657347" cy="358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423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D8CB52E1-9C2D-49ED-BAF6-193DC8D3DA98}"/>
              </a:ext>
            </a:extLst>
          </p:cNvPr>
          <p:cNvGraphicFramePr>
            <a:graphicFrameLocks noGrp="1"/>
          </p:cNvGraphicFramePr>
          <p:nvPr>
            <p:extLst>
              <p:ext uri="{D42A27DB-BD31-4B8C-83A1-F6EECF244321}">
                <p14:modId xmlns:p14="http://schemas.microsoft.com/office/powerpoint/2010/main" val="2117929937"/>
              </p:ext>
            </p:extLst>
          </p:nvPr>
        </p:nvGraphicFramePr>
        <p:xfrm>
          <a:off x="835378" y="636105"/>
          <a:ext cx="9335910" cy="5708252"/>
        </p:xfrm>
        <a:graphic>
          <a:graphicData uri="http://schemas.openxmlformats.org/drawingml/2006/table">
            <a:tbl>
              <a:tblPr firstRow="1" bandRow="1">
                <a:tableStyleId>{5C22544A-7EE6-4342-B048-85BDC9FD1C3A}</a:tableStyleId>
              </a:tblPr>
              <a:tblGrid>
                <a:gridCol w="2188157">
                  <a:extLst>
                    <a:ext uri="{9D8B030D-6E8A-4147-A177-3AD203B41FA5}">
                      <a16:colId xmlns:a16="http://schemas.microsoft.com/office/drawing/2014/main" val="1234719478"/>
                    </a:ext>
                  </a:extLst>
                </a:gridCol>
                <a:gridCol w="2440287">
                  <a:extLst>
                    <a:ext uri="{9D8B030D-6E8A-4147-A177-3AD203B41FA5}">
                      <a16:colId xmlns:a16="http://schemas.microsoft.com/office/drawing/2014/main" val="4270464985"/>
                    </a:ext>
                  </a:extLst>
                </a:gridCol>
                <a:gridCol w="2519309">
                  <a:extLst>
                    <a:ext uri="{9D8B030D-6E8A-4147-A177-3AD203B41FA5}">
                      <a16:colId xmlns:a16="http://schemas.microsoft.com/office/drawing/2014/main" val="3490126942"/>
                    </a:ext>
                  </a:extLst>
                </a:gridCol>
                <a:gridCol w="2188157">
                  <a:extLst>
                    <a:ext uri="{9D8B030D-6E8A-4147-A177-3AD203B41FA5}">
                      <a16:colId xmlns:a16="http://schemas.microsoft.com/office/drawing/2014/main" val="1370158416"/>
                    </a:ext>
                  </a:extLst>
                </a:gridCol>
              </a:tblGrid>
              <a:tr h="889225">
                <a:tc>
                  <a:txBody>
                    <a:bodyPr/>
                    <a:lstStyle/>
                    <a:p>
                      <a:pPr algn="ctr"/>
                      <a:r>
                        <a:rPr lang="nl-NL" sz="2800" dirty="0" err="1"/>
                        <a:t>Apixaban</a:t>
                      </a:r>
                      <a:endParaRPr lang="tr-TR" sz="2800" dirty="0"/>
                    </a:p>
                  </a:txBody>
                  <a:tcPr/>
                </a:tc>
                <a:tc>
                  <a:txBody>
                    <a:bodyPr/>
                    <a:lstStyle/>
                    <a:p>
                      <a:pPr algn="ctr"/>
                      <a:r>
                        <a:rPr lang="nl-NL" sz="2800" dirty="0" err="1"/>
                        <a:t>Dabigatran</a:t>
                      </a:r>
                      <a:endParaRPr lang="tr-TR" sz="2800" dirty="0"/>
                    </a:p>
                  </a:txBody>
                  <a:tcPr/>
                </a:tc>
                <a:tc>
                  <a:txBody>
                    <a:bodyPr/>
                    <a:lstStyle/>
                    <a:p>
                      <a:pPr algn="ctr"/>
                      <a:r>
                        <a:rPr lang="nl-NL" sz="2800" dirty="0" err="1"/>
                        <a:t>Rivaroxaban</a:t>
                      </a:r>
                      <a:endParaRPr lang="tr-TR" sz="2800" dirty="0"/>
                    </a:p>
                  </a:txBody>
                  <a:tcPr/>
                </a:tc>
                <a:tc>
                  <a:txBody>
                    <a:bodyPr/>
                    <a:lstStyle/>
                    <a:p>
                      <a:r>
                        <a:rPr lang="nl-NL" sz="2800" dirty="0" err="1"/>
                        <a:t>Edoxaban</a:t>
                      </a:r>
                      <a:endParaRPr lang="tr-TR" sz="2800" dirty="0"/>
                    </a:p>
                  </a:txBody>
                  <a:tcPr/>
                </a:tc>
                <a:extLst>
                  <a:ext uri="{0D108BD9-81ED-4DB2-BD59-A6C34878D82A}">
                    <a16:rowId xmlns:a16="http://schemas.microsoft.com/office/drawing/2014/main" val="3713675328"/>
                  </a:ext>
                </a:extLst>
              </a:tr>
              <a:tr h="516325">
                <a:tc>
                  <a:txBody>
                    <a:bodyPr/>
                    <a:lstStyle/>
                    <a:p>
                      <a:r>
                        <a:rPr lang="nl-NL" sz="2400" dirty="0"/>
                        <a:t>2 </a:t>
                      </a:r>
                      <a:r>
                        <a:rPr lang="nl-NL" sz="2400" dirty="0" err="1"/>
                        <a:t>dd</a:t>
                      </a:r>
                      <a:r>
                        <a:rPr lang="nl-NL" sz="2400" dirty="0"/>
                        <a:t> 5 mg</a:t>
                      </a:r>
                      <a:endParaRPr lang="tr-TR" sz="2400" dirty="0"/>
                    </a:p>
                  </a:txBody>
                  <a:tcPr/>
                </a:tc>
                <a:tc>
                  <a:txBody>
                    <a:bodyPr/>
                    <a:lstStyle/>
                    <a:p>
                      <a:r>
                        <a:rPr lang="nl-NL" sz="2400" dirty="0"/>
                        <a:t>2 </a:t>
                      </a:r>
                      <a:r>
                        <a:rPr lang="nl-NL" sz="2400" dirty="0" err="1"/>
                        <a:t>dd</a:t>
                      </a:r>
                      <a:r>
                        <a:rPr lang="nl-NL" sz="2400" dirty="0"/>
                        <a:t> 150 mg</a:t>
                      </a:r>
                      <a:endParaRPr lang="tr-TR" sz="2400" dirty="0"/>
                    </a:p>
                  </a:txBody>
                  <a:tcPr/>
                </a:tc>
                <a:tc>
                  <a:txBody>
                    <a:bodyPr/>
                    <a:lstStyle/>
                    <a:p>
                      <a:r>
                        <a:rPr lang="nl-NL" sz="2400" dirty="0"/>
                        <a:t>1 </a:t>
                      </a:r>
                      <a:r>
                        <a:rPr lang="nl-NL" sz="2400" dirty="0" err="1"/>
                        <a:t>dd</a:t>
                      </a:r>
                      <a:r>
                        <a:rPr lang="nl-NL" sz="2400" dirty="0"/>
                        <a:t> 20 mg</a:t>
                      </a:r>
                      <a:endParaRPr lang="tr-TR" sz="2400" dirty="0"/>
                    </a:p>
                  </a:txBody>
                  <a:tcPr/>
                </a:tc>
                <a:tc>
                  <a:txBody>
                    <a:bodyPr/>
                    <a:lstStyle/>
                    <a:p>
                      <a:r>
                        <a:rPr lang="nl-NL" sz="2400" dirty="0"/>
                        <a:t>1 </a:t>
                      </a:r>
                      <a:r>
                        <a:rPr lang="nl-NL" sz="2400" dirty="0" err="1"/>
                        <a:t>dd</a:t>
                      </a:r>
                      <a:r>
                        <a:rPr lang="nl-NL" sz="2400" dirty="0"/>
                        <a:t> 60 mg</a:t>
                      </a:r>
                      <a:endParaRPr lang="tr-TR" sz="2400" dirty="0"/>
                    </a:p>
                  </a:txBody>
                  <a:tcPr/>
                </a:tc>
                <a:extLst>
                  <a:ext uri="{0D108BD9-81ED-4DB2-BD59-A6C34878D82A}">
                    <a16:rowId xmlns:a16="http://schemas.microsoft.com/office/drawing/2014/main" val="1470152778"/>
                  </a:ext>
                </a:extLst>
              </a:tr>
              <a:tr h="4302702">
                <a:tc>
                  <a:txBody>
                    <a:bodyPr/>
                    <a:lstStyle/>
                    <a:p>
                      <a:r>
                        <a:rPr lang="nl-NL" sz="2400" dirty="0"/>
                        <a:t>2 </a:t>
                      </a:r>
                      <a:r>
                        <a:rPr lang="nl-NL" sz="2400" dirty="0" err="1"/>
                        <a:t>dd</a:t>
                      </a:r>
                      <a:r>
                        <a:rPr lang="nl-NL" sz="2400" dirty="0"/>
                        <a:t> 2,5 mg</a:t>
                      </a:r>
                    </a:p>
                    <a:p>
                      <a:endParaRPr lang="nl-NL" sz="1800" dirty="0"/>
                    </a:p>
                    <a:p>
                      <a:r>
                        <a:rPr lang="nl-NL" sz="1800" dirty="0"/>
                        <a:t>Bij:</a:t>
                      </a:r>
                    </a:p>
                    <a:p>
                      <a:pPr marL="285750" indent="-285750">
                        <a:buFontTx/>
                        <a:buChar char="-"/>
                      </a:pPr>
                      <a:r>
                        <a:rPr lang="nl-NL" sz="1800" dirty="0" err="1"/>
                        <a:t>eGFR</a:t>
                      </a:r>
                      <a:r>
                        <a:rPr lang="nl-NL" sz="1800" dirty="0"/>
                        <a:t> 10-30</a:t>
                      </a:r>
                    </a:p>
                    <a:p>
                      <a:pPr marL="0" indent="0">
                        <a:buFontTx/>
                        <a:buNone/>
                      </a:pPr>
                      <a:endParaRPr lang="nl-NL" sz="1800" dirty="0"/>
                    </a:p>
                    <a:p>
                      <a:r>
                        <a:rPr lang="nl-NL" sz="1800" dirty="0"/>
                        <a:t>Bij min. 2:</a:t>
                      </a:r>
                    </a:p>
                    <a:p>
                      <a:pPr marL="285750" indent="-285750">
                        <a:buFontTx/>
                        <a:buChar char="-"/>
                      </a:pPr>
                      <a:r>
                        <a:rPr lang="nl-NL" sz="1800" dirty="0" err="1"/>
                        <a:t>eGFR</a:t>
                      </a:r>
                      <a:r>
                        <a:rPr lang="nl-NL" sz="1800" dirty="0"/>
                        <a:t> 30-50</a:t>
                      </a:r>
                    </a:p>
                    <a:p>
                      <a:pPr marL="285750" indent="-285750">
                        <a:buFontTx/>
                        <a:buChar char="-"/>
                      </a:pPr>
                      <a:r>
                        <a:rPr lang="nl-NL" sz="1800" dirty="0"/>
                        <a:t>Leeftijd &gt;80 </a:t>
                      </a:r>
                      <a:r>
                        <a:rPr lang="nl-NL" sz="1800" dirty="0" err="1"/>
                        <a:t>jr</a:t>
                      </a:r>
                      <a:endParaRPr lang="nl-NL" sz="1800" dirty="0"/>
                    </a:p>
                    <a:p>
                      <a:pPr marL="285750" indent="-285750">
                        <a:buFontTx/>
                        <a:buChar char="-"/>
                      </a:pPr>
                      <a:r>
                        <a:rPr lang="nl-NL" sz="1800" dirty="0"/>
                        <a:t>Gewicht &lt;60 kg</a:t>
                      </a:r>
                    </a:p>
                    <a:p>
                      <a:pPr marL="0" indent="0">
                        <a:buFontTx/>
                        <a:buNone/>
                      </a:pPr>
                      <a:endParaRPr lang="nl-NL" sz="1800" dirty="0"/>
                    </a:p>
                    <a:p>
                      <a:pPr marL="0" indent="0">
                        <a:buFontTx/>
                        <a:buNone/>
                      </a:pPr>
                      <a:endParaRPr lang="nl-NL" sz="1800" dirty="0"/>
                    </a:p>
                    <a:p>
                      <a:pPr marL="0" indent="0">
                        <a:buFontTx/>
                        <a:buNone/>
                      </a:pPr>
                      <a:endParaRPr lang="tr-TR" sz="1800" dirty="0"/>
                    </a:p>
                  </a:txBody>
                  <a:tcPr/>
                </a:tc>
                <a:tc>
                  <a:txBody>
                    <a:bodyPr/>
                    <a:lstStyle/>
                    <a:p>
                      <a:r>
                        <a:rPr lang="nl-NL" sz="2400" dirty="0"/>
                        <a:t>2 </a:t>
                      </a:r>
                      <a:r>
                        <a:rPr lang="nl-NL" sz="2400" dirty="0" err="1"/>
                        <a:t>dd</a:t>
                      </a:r>
                      <a:r>
                        <a:rPr lang="nl-NL" sz="2400" dirty="0"/>
                        <a:t> 110 mg</a:t>
                      </a:r>
                    </a:p>
                    <a:p>
                      <a:endParaRPr lang="nl-NL" sz="1800" dirty="0"/>
                    </a:p>
                    <a:p>
                      <a:r>
                        <a:rPr lang="nl-NL" sz="1800" dirty="0"/>
                        <a:t>Bij: </a:t>
                      </a:r>
                    </a:p>
                    <a:p>
                      <a:pPr marL="285750" indent="-285750">
                        <a:buFontTx/>
                        <a:buChar char="-"/>
                      </a:pPr>
                      <a:r>
                        <a:rPr lang="nl-NL" sz="1800" dirty="0" err="1"/>
                        <a:t>eGFR</a:t>
                      </a:r>
                      <a:r>
                        <a:rPr lang="nl-NL" sz="1800" dirty="0"/>
                        <a:t> 30-50</a:t>
                      </a:r>
                    </a:p>
                    <a:p>
                      <a:pPr marL="285750" indent="-285750">
                        <a:buFontTx/>
                        <a:buChar char="-"/>
                      </a:pPr>
                      <a:r>
                        <a:rPr lang="nl-NL" sz="1800" dirty="0"/>
                        <a:t>Leeftijd &gt;80 </a:t>
                      </a:r>
                      <a:r>
                        <a:rPr lang="nl-NL" sz="1800" dirty="0" err="1"/>
                        <a:t>jr</a:t>
                      </a:r>
                      <a:endParaRPr lang="nl-NL" sz="1800" dirty="0"/>
                    </a:p>
                    <a:p>
                      <a:pPr marL="285750" indent="-285750">
                        <a:buFontTx/>
                        <a:buChar char="-"/>
                      </a:pPr>
                      <a:r>
                        <a:rPr lang="nl-NL" sz="1800" dirty="0"/>
                        <a:t>Gastritis/GER</a:t>
                      </a:r>
                    </a:p>
                    <a:p>
                      <a:pPr marL="285750" indent="-285750">
                        <a:buFontTx/>
                        <a:buChar char="-"/>
                      </a:pPr>
                      <a:r>
                        <a:rPr lang="nl-NL" sz="1800" dirty="0"/>
                        <a:t>Verapamil gebruik</a:t>
                      </a:r>
                    </a:p>
                    <a:p>
                      <a:pPr marL="285750" indent="-285750">
                        <a:buFontTx/>
                        <a:buChar char="-"/>
                      </a:pPr>
                      <a:endParaRPr lang="nl-NL" sz="1800" dirty="0"/>
                    </a:p>
                    <a:p>
                      <a:pPr marL="0" indent="0">
                        <a:buFontTx/>
                        <a:buNone/>
                      </a:pPr>
                      <a:r>
                        <a:rPr lang="nl-NL" sz="1800" dirty="0"/>
                        <a:t>Niet bij:</a:t>
                      </a:r>
                    </a:p>
                    <a:p>
                      <a:pPr marL="0" indent="0">
                        <a:buFontTx/>
                        <a:buNone/>
                      </a:pPr>
                      <a:r>
                        <a:rPr lang="nl-NL" sz="1800" dirty="0"/>
                        <a:t>- gewicht &lt;50 kg</a:t>
                      </a:r>
                    </a:p>
                    <a:p>
                      <a:pPr marL="0" indent="0">
                        <a:buFontTx/>
                        <a:buNone/>
                      </a:pPr>
                      <a:r>
                        <a:rPr lang="nl-NL" sz="1800" dirty="0"/>
                        <a:t>- gewicht &gt;110 kg</a:t>
                      </a:r>
                    </a:p>
                    <a:p>
                      <a:pPr marL="0" indent="0">
                        <a:buFontTx/>
                        <a:buNone/>
                      </a:pPr>
                      <a:r>
                        <a:rPr lang="nl-NL" sz="1800" dirty="0"/>
                        <a:t>- </a:t>
                      </a:r>
                      <a:r>
                        <a:rPr lang="nl-NL" sz="1800" dirty="0" err="1"/>
                        <a:t>eGFR</a:t>
                      </a:r>
                      <a:r>
                        <a:rPr lang="nl-NL" sz="1800" dirty="0"/>
                        <a:t> &lt;30</a:t>
                      </a:r>
                    </a:p>
                    <a:p>
                      <a:pPr marL="285750" indent="-285750">
                        <a:buFontTx/>
                        <a:buChar char="-"/>
                      </a:pPr>
                      <a:endParaRPr lang="nl-NL" sz="1800" dirty="0"/>
                    </a:p>
                    <a:p>
                      <a:pPr marL="0" indent="0">
                        <a:buFontTx/>
                        <a:buNone/>
                      </a:pPr>
                      <a:endParaRPr lang="nl-NL" sz="1800" dirty="0"/>
                    </a:p>
                  </a:txBody>
                  <a:tcPr/>
                </a:tc>
                <a:tc>
                  <a:txBody>
                    <a:bodyPr/>
                    <a:lstStyle/>
                    <a:p>
                      <a:r>
                        <a:rPr lang="nl-NL" sz="2400" dirty="0"/>
                        <a:t>1 </a:t>
                      </a:r>
                      <a:r>
                        <a:rPr lang="nl-NL" sz="2400" dirty="0" err="1"/>
                        <a:t>dd</a:t>
                      </a:r>
                      <a:r>
                        <a:rPr lang="nl-NL" sz="2400" dirty="0"/>
                        <a:t> 15 mg</a:t>
                      </a:r>
                    </a:p>
                    <a:p>
                      <a:endParaRPr lang="nl-NL" sz="1800" dirty="0"/>
                    </a:p>
                    <a:p>
                      <a:r>
                        <a:rPr lang="nl-NL" sz="1800" dirty="0"/>
                        <a:t>Bij:</a:t>
                      </a:r>
                    </a:p>
                    <a:p>
                      <a:pPr marL="285750" indent="-285750">
                        <a:buFontTx/>
                        <a:buChar char="-"/>
                      </a:pPr>
                      <a:r>
                        <a:rPr lang="nl-NL" sz="1800" dirty="0" err="1"/>
                        <a:t>eGFR</a:t>
                      </a:r>
                      <a:r>
                        <a:rPr lang="nl-NL" sz="1800" dirty="0"/>
                        <a:t> 10-50</a:t>
                      </a:r>
                    </a:p>
                    <a:p>
                      <a:pPr marL="0" indent="0">
                        <a:buFontTx/>
                        <a:buNone/>
                      </a:pPr>
                      <a:endParaRPr lang="nl-NL" sz="1800" dirty="0"/>
                    </a:p>
                    <a:p>
                      <a:pPr marL="0" indent="0">
                        <a:buFontTx/>
                        <a:buNone/>
                      </a:pPr>
                      <a:endParaRPr lang="nl-NL" sz="1800" dirty="0"/>
                    </a:p>
                    <a:p>
                      <a:pPr marL="0" indent="0">
                        <a:buFontTx/>
                        <a:buNone/>
                      </a:pPr>
                      <a:endParaRPr lang="nl-NL" sz="1800" dirty="0"/>
                    </a:p>
                    <a:p>
                      <a:pPr marL="0" indent="0">
                        <a:buFontTx/>
                        <a:buNone/>
                      </a:pPr>
                      <a:endParaRPr lang="nl-NL" sz="1800" dirty="0"/>
                    </a:p>
                    <a:p>
                      <a:pPr marL="0" indent="0">
                        <a:buFontTx/>
                        <a:buNone/>
                      </a:pPr>
                      <a:endParaRPr lang="nl-NL" sz="1800" dirty="0"/>
                    </a:p>
                    <a:p>
                      <a:pPr marL="0" indent="0">
                        <a:buFontTx/>
                        <a:buNone/>
                      </a:pPr>
                      <a:endParaRPr lang="nl-NL" sz="1800" dirty="0"/>
                    </a:p>
                    <a:p>
                      <a:pPr marL="0" indent="0">
                        <a:buFontTx/>
                        <a:buNone/>
                      </a:pPr>
                      <a:endParaRPr lang="tr-TR" sz="1800" dirty="0"/>
                    </a:p>
                  </a:txBody>
                  <a:tcPr/>
                </a:tc>
                <a:tc>
                  <a:txBody>
                    <a:bodyPr/>
                    <a:lstStyle/>
                    <a:p>
                      <a:r>
                        <a:rPr lang="nl-NL" sz="2400" dirty="0"/>
                        <a:t>1 </a:t>
                      </a:r>
                      <a:r>
                        <a:rPr lang="nl-NL" sz="2400" dirty="0" err="1"/>
                        <a:t>dd</a:t>
                      </a:r>
                      <a:r>
                        <a:rPr lang="nl-NL" sz="2400" dirty="0"/>
                        <a:t> 30 mg</a:t>
                      </a:r>
                    </a:p>
                    <a:p>
                      <a:endParaRPr lang="nl-NL" sz="1800" dirty="0"/>
                    </a:p>
                    <a:p>
                      <a:r>
                        <a:rPr lang="nl-NL" sz="1800" dirty="0"/>
                        <a:t>Bij:</a:t>
                      </a:r>
                    </a:p>
                    <a:p>
                      <a:pPr marL="285750" indent="-285750">
                        <a:buFontTx/>
                        <a:buChar char="-"/>
                      </a:pPr>
                      <a:r>
                        <a:rPr lang="nl-NL" sz="1800" dirty="0" err="1"/>
                        <a:t>eGFR</a:t>
                      </a:r>
                      <a:r>
                        <a:rPr lang="nl-NL" sz="1800" dirty="0"/>
                        <a:t> 10-50</a:t>
                      </a:r>
                    </a:p>
                    <a:p>
                      <a:pPr marL="285750" indent="-285750">
                        <a:buFontTx/>
                        <a:buChar char="-"/>
                      </a:pPr>
                      <a:r>
                        <a:rPr lang="nl-NL" sz="1800" dirty="0"/>
                        <a:t>Gewicht &lt;60 kg</a:t>
                      </a:r>
                    </a:p>
                    <a:p>
                      <a:pPr marL="285750" indent="-285750">
                        <a:buFontTx/>
                        <a:buChar char="-"/>
                      </a:pPr>
                      <a:r>
                        <a:rPr lang="nl-NL" sz="1800" dirty="0"/>
                        <a:t>Gebruik van ketoconazol, ciclosporine of </a:t>
                      </a:r>
                      <a:r>
                        <a:rPr lang="nl-NL" sz="1800" dirty="0" err="1"/>
                        <a:t>erytromycine</a:t>
                      </a:r>
                      <a:endParaRPr lang="nl-NL" sz="1800" dirty="0"/>
                    </a:p>
                    <a:p>
                      <a:pPr marL="0" indent="0">
                        <a:buFontTx/>
                        <a:buNone/>
                      </a:pPr>
                      <a:endParaRPr lang="nl-NL" sz="1800" dirty="0"/>
                    </a:p>
                  </a:txBody>
                  <a:tcPr/>
                </a:tc>
                <a:extLst>
                  <a:ext uri="{0D108BD9-81ED-4DB2-BD59-A6C34878D82A}">
                    <a16:rowId xmlns:a16="http://schemas.microsoft.com/office/drawing/2014/main" val="4029433557"/>
                  </a:ext>
                </a:extLst>
              </a:tr>
            </a:tbl>
          </a:graphicData>
        </a:graphic>
      </p:graphicFrame>
    </p:spTree>
    <p:extLst>
      <p:ext uri="{BB962C8B-B14F-4D97-AF65-F5344CB8AC3E}">
        <p14:creationId xmlns:p14="http://schemas.microsoft.com/office/powerpoint/2010/main" val="2550910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BE23530-AF2A-437B-BDA4-A60F115FD094}"/>
              </a:ext>
            </a:extLst>
          </p:cNvPr>
          <p:cNvPicPr>
            <a:picLocks noChangeAspect="1"/>
          </p:cNvPicPr>
          <p:nvPr/>
        </p:nvPicPr>
        <p:blipFill>
          <a:blip r:embed="rId3"/>
          <a:stretch>
            <a:fillRect/>
          </a:stretch>
        </p:blipFill>
        <p:spPr>
          <a:xfrm>
            <a:off x="223337" y="1021492"/>
            <a:ext cx="10422085" cy="5213898"/>
          </a:xfrm>
          <a:prstGeom prst="rect">
            <a:avLst/>
          </a:prstGeom>
        </p:spPr>
      </p:pic>
    </p:spTree>
    <p:extLst>
      <p:ext uri="{BB962C8B-B14F-4D97-AF65-F5344CB8AC3E}">
        <p14:creationId xmlns:p14="http://schemas.microsoft.com/office/powerpoint/2010/main" val="3877917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D213CC9-7208-3800-3009-F12854B433BA}"/>
              </a:ext>
            </a:extLst>
          </p:cNvPr>
          <p:cNvPicPr>
            <a:picLocks noChangeAspect="1"/>
          </p:cNvPicPr>
          <p:nvPr/>
        </p:nvPicPr>
        <p:blipFill>
          <a:blip r:embed="rId3"/>
          <a:stretch>
            <a:fillRect/>
          </a:stretch>
        </p:blipFill>
        <p:spPr>
          <a:xfrm>
            <a:off x="2170176" y="1518072"/>
            <a:ext cx="7449312" cy="4921548"/>
          </a:xfrm>
          <a:prstGeom prst="rect">
            <a:avLst/>
          </a:prstGeom>
        </p:spPr>
      </p:pic>
      <p:sp>
        <p:nvSpPr>
          <p:cNvPr id="4" name="Titel 3">
            <a:extLst>
              <a:ext uri="{FF2B5EF4-FFF2-40B4-BE49-F238E27FC236}">
                <a16:creationId xmlns:a16="http://schemas.microsoft.com/office/drawing/2014/main" id="{C169ED01-C30D-BB79-1082-E361A9E0C73B}"/>
              </a:ext>
            </a:extLst>
          </p:cNvPr>
          <p:cNvSpPr>
            <a:spLocks noGrp="1"/>
          </p:cNvSpPr>
          <p:nvPr>
            <p:ph type="title"/>
          </p:nvPr>
        </p:nvSpPr>
        <p:spPr/>
        <p:txBody>
          <a:bodyPr/>
          <a:lstStyle/>
          <a:p>
            <a:pPr algn="ctr"/>
            <a:r>
              <a:rPr lang="nl-NL" b="1" dirty="0"/>
              <a:t>Therapietrouw</a:t>
            </a:r>
          </a:p>
        </p:txBody>
      </p:sp>
      <p:sp>
        <p:nvSpPr>
          <p:cNvPr id="5" name="Tijdelijke aanduiding voor inhoud 4">
            <a:extLst>
              <a:ext uri="{FF2B5EF4-FFF2-40B4-BE49-F238E27FC236}">
                <a16:creationId xmlns:a16="http://schemas.microsoft.com/office/drawing/2014/main" id="{239EAE24-857B-AB9E-4E31-AED7B418C809}"/>
              </a:ext>
            </a:extLst>
          </p:cNvPr>
          <p:cNvSpPr>
            <a:spLocks noGrp="1"/>
          </p:cNvSpPr>
          <p:nvPr>
            <p:ph idx="1"/>
          </p:nvPr>
        </p:nvSpPr>
        <p:spPr>
          <a:xfrm>
            <a:off x="2560320" y="6858000"/>
            <a:ext cx="6864096" cy="3702867"/>
          </a:xfrm>
        </p:spPr>
        <p:txBody>
          <a:bodyPr/>
          <a:lstStyle/>
          <a:p>
            <a:endParaRPr lang="nl-NL" dirty="0"/>
          </a:p>
        </p:txBody>
      </p:sp>
    </p:spTree>
    <p:extLst>
      <p:ext uri="{BB962C8B-B14F-4D97-AF65-F5344CB8AC3E}">
        <p14:creationId xmlns:p14="http://schemas.microsoft.com/office/powerpoint/2010/main" val="698002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9F87EC-6149-9521-6085-1C2CD6085FD9}"/>
              </a:ext>
            </a:extLst>
          </p:cNvPr>
          <p:cNvSpPr>
            <a:spLocks noGrp="1"/>
          </p:cNvSpPr>
          <p:nvPr>
            <p:ph type="title"/>
          </p:nvPr>
        </p:nvSpPr>
        <p:spPr>
          <a:xfrm>
            <a:off x="838200" y="376414"/>
            <a:ext cx="9920111" cy="1325563"/>
          </a:xfrm>
          <a:solidFill>
            <a:schemeClr val="accent5">
              <a:lumMod val="60000"/>
              <a:lumOff val="40000"/>
            </a:schemeClr>
          </a:solidFill>
        </p:spPr>
        <p:txBody>
          <a:bodyPr/>
          <a:lstStyle/>
          <a:p>
            <a:r>
              <a:rPr lang="nl-NL" b="1" dirty="0"/>
              <a:t>Voorkeurs DOAC</a:t>
            </a:r>
          </a:p>
        </p:txBody>
      </p:sp>
      <p:sp>
        <p:nvSpPr>
          <p:cNvPr id="3" name="Tijdelijke aanduiding voor inhoud 2">
            <a:extLst>
              <a:ext uri="{FF2B5EF4-FFF2-40B4-BE49-F238E27FC236}">
                <a16:creationId xmlns:a16="http://schemas.microsoft.com/office/drawing/2014/main" id="{820CF0D2-8B84-442B-10B4-A3262E5E58BF}"/>
              </a:ext>
            </a:extLst>
          </p:cNvPr>
          <p:cNvSpPr>
            <a:spLocks noGrp="1"/>
          </p:cNvSpPr>
          <p:nvPr>
            <p:ph idx="1"/>
          </p:nvPr>
        </p:nvSpPr>
        <p:spPr>
          <a:solidFill>
            <a:schemeClr val="accent5">
              <a:lumMod val="60000"/>
              <a:lumOff val="40000"/>
            </a:schemeClr>
          </a:solidFill>
        </p:spPr>
        <p:txBody>
          <a:bodyPr/>
          <a:lstStyle/>
          <a:p>
            <a:endParaRPr lang="nl-NL" dirty="0">
              <a:solidFill>
                <a:schemeClr val="tx1"/>
              </a:solidFill>
            </a:endParaRPr>
          </a:p>
          <a:p>
            <a:r>
              <a:rPr lang="nl-NL" dirty="0">
                <a:solidFill>
                  <a:schemeClr val="tx1"/>
                </a:solidFill>
              </a:rPr>
              <a:t>Relevante criteria bij de selectie van een voorkeurs DOAC omvatten</a:t>
            </a:r>
          </a:p>
          <a:p>
            <a:pPr lvl="1"/>
            <a:r>
              <a:rPr lang="nl-NL" dirty="0">
                <a:solidFill>
                  <a:schemeClr val="tx1"/>
                </a:solidFill>
              </a:rPr>
              <a:t>Relatieve effectiviteit</a:t>
            </a:r>
          </a:p>
          <a:p>
            <a:pPr lvl="1"/>
            <a:r>
              <a:rPr lang="nl-NL" dirty="0">
                <a:solidFill>
                  <a:schemeClr val="tx1"/>
                </a:solidFill>
              </a:rPr>
              <a:t>Risico op majeure bloedingen vooral intracraniële bloedingen</a:t>
            </a:r>
          </a:p>
          <a:p>
            <a:pPr lvl="1"/>
            <a:r>
              <a:rPr lang="nl-NL" dirty="0">
                <a:solidFill>
                  <a:schemeClr val="tx1"/>
                </a:solidFill>
              </a:rPr>
              <a:t>Praktische toepasbaarheid</a:t>
            </a:r>
          </a:p>
          <a:p>
            <a:pPr lvl="1"/>
            <a:r>
              <a:rPr lang="nl-NL" dirty="0">
                <a:solidFill>
                  <a:schemeClr val="tx1"/>
                </a:solidFill>
              </a:rPr>
              <a:t>Kosten</a:t>
            </a:r>
          </a:p>
          <a:p>
            <a:pPr lvl="1"/>
            <a:r>
              <a:rPr lang="nl-NL" dirty="0">
                <a:solidFill>
                  <a:schemeClr val="tx1"/>
                </a:solidFill>
              </a:rPr>
              <a:t>Impact van het missen van één dosis</a:t>
            </a:r>
          </a:p>
          <a:p>
            <a:pPr lvl="1"/>
            <a:endParaRPr lang="nl-NL" dirty="0"/>
          </a:p>
        </p:txBody>
      </p:sp>
    </p:spTree>
    <p:extLst>
      <p:ext uri="{BB962C8B-B14F-4D97-AF65-F5344CB8AC3E}">
        <p14:creationId xmlns:p14="http://schemas.microsoft.com/office/powerpoint/2010/main" val="1339973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1DC36-7132-0F1F-4944-43D1434481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1449B2-088F-B42B-DA76-8691CEF8E704}"/>
              </a:ext>
            </a:extLst>
          </p:cNvPr>
          <p:cNvSpPr>
            <a:spLocks noGrp="1"/>
          </p:cNvSpPr>
          <p:nvPr>
            <p:ph type="title"/>
          </p:nvPr>
        </p:nvSpPr>
        <p:spPr>
          <a:xfrm>
            <a:off x="838200" y="365125"/>
            <a:ext cx="9795933" cy="1325563"/>
          </a:xfrm>
          <a:solidFill>
            <a:schemeClr val="accent5">
              <a:lumMod val="60000"/>
              <a:lumOff val="40000"/>
            </a:schemeClr>
          </a:solidFill>
        </p:spPr>
        <p:txBody>
          <a:bodyPr/>
          <a:lstStyle/>
          <a:p>
            <a:r>
              <a:rPr lang="nl-NL" b="1" dirty="0"/>
              <a:t>Criterium 1. Relatieve effectiviteit</a:t>
            </a:r>
          </a:p>
        </p:txBody>
      </p:sp>
      <p:sp>
        <p:nvSpPr>
          <p:cNvPr id="3" name="Tijdelijke aanduiding voor inhoud 2">
            <a:extLst>
              <a:ext uri="{FF2B5EF4-FFF2-40B4-BE49-F238E27FC236}">
                <a16:creationId xmlns:a16="http://schemas.microsoft.com/office/drawing/2014/main" id="{63C55169-9AEA-3221-A4F1-4D1D70E223AE}"/>
              </a:ext>
            </a:extLst>
          </p:cNvPr>
          <p:cNvSpPr>
            <a:spLocks noGrp="1"/>
          </p:cNvSpPr>
          <p:nvPr>
            <p:ph idx="1"/>
          </p:nvPr>
        </p:nvSpPr>
        <p:spPr>
          <a:solidFill>
            <a:schemeClr val="accent5">
              <a:lumMod val="60000"/>
              <a:lumOff val="40000"/>
            </a:schemeClr>
          </a:solidFill>
        </p:spPr>
        <p:txBody>
          <a:bodyPr/>
          <a:lstStyle/>
          <a:p>
            <a:r>
              <a:rPr lang="nl-NL" dirty="0" err="1">
                <a:solidFill>
                  <a:schemeClr val="tx1"/>
                </a:solidFill>
              </a:rPr>
              <a:t>Apixaban</a:t>
            </a:r>
            <a:r>
              <a:rPr lang="nl-NL" dirty="0">
                <a:solidFill>
                  <a:schemeClr val="tx1"/>
                </a:solidFill>
              </a:rPr>
              <a:t> geeft een relatief lager risico op de gepoolde uitkomstmaat incidentie van beroerte of embolie dan </a:t>
            </a:r>
            <a:r>
              <a:rPr lang="nl-NL" dirty="0" err="1">
                <a:solidFill>
                  <a:schemeClr val="tx1"/>
                </a:solidFill>
              </a:rPr>
              <a:t>rivaroxaban</a:t>
            </a:r>
            <a:r>
              <a:rPr lang="nl-NL" sz="1000" dirty="0">
                <a:solidFill>
                  <a:schemeClr val="tx1"/>
                </a:solidFill>
              </a:rPr>
              <a:t> (</a:t>
            </a:r>
            <a:r>
              <a:rPr lang="sv-SE" sz="1000" i="1" dirty="0">
                <a:solidFill>
                  <a:schemeClr val="tx1"/>
                </a:solidFill>
              </a:rPr>
              <a:t>Ann Intern Med . 2020 Apr 7;172(7):463-473).</a:t>
            </a:r>
          </a:p>
          <a:p>
            <a:endParaRPr lang="sv-SE" i="1" dirty="0">
              <a:solidFill>
                <a:schemeClr val="tx1"/>
              </a:solidFill>
            </a:endParaRPr>
          </a:p>
          <a:p>
            <a:r>
              <a:rPr lang="nl-NL" dirty="0">
                <a:solidFill>
                  <a:schemeClr val="tx1"/>
                </a:solidFill>
              </a:rPr>
              <a:t>Er zijn beperkte studies die een directe vergelijking maken tussen verschillende </a:t>
            </a:r>
            <a:r>
              <a:rPr lang="nl-NL" dirty="0" err="1">
                <a:solidFill>
                  <a:schemeClr val="tx1"/>
                </a:solidFill>
              </a:rPr>
              <a:t>DOAC's</a:t>
            </a:r>
            <a:r>
              <a:rPr lang="nl-NL" dirty="0">
                <a:solidFill>
                  <a:schemeClr val="tx1"/>
                </a:solidFill>
              </a:rPr>
              <a:t>. Cohortstudies geven echter aanleiding tot de overweging van het gebruik van </a:t>
            </a:r>
            <a:r>
              <a:rPr lang="nl-NL" dirty="0" err="1">
                <a:solidFill>
                  <a:schemeClr val="tx1"/>
                </a:solidFill>
              </a:rPr>
              <a:t>apixaban</a:t>
            </a:r>
            <a:r>
              <a:rPr lang="nl-NL" dirty="0">
                <a:solidFill>
                  <a:schemeClr val="tx1"/>
                </a:solidFill>
              </a:rPr>
              <a:t> of </a:t>
            </a:r>
            <a:r>
              <a:rPr lang="nl-NL" dirty="0" err="1">
                <a:solidFill>
                  <a:schemeClr val="tx1"/>
                </a:solidFill>
              </a:rPr>
              <a:t>edoxaban</a:t>
            </a:r>
            <a:r>
              <a:rPr lang="nl-NL" dirty="0">
                <a:solidFill>
                  <a:schemeClr val="tx1"/>
                </a:solidFill>
              </a:rPr>
              <a:t> als voorkeurs DOAC op het criterium effectiviteit.</a:t>
            </a:r>
          </a:p>
        </p:txBody>
      </p:sp>
    </p:spTree>
    <p:extLst>
      <p:ext uri="{BB962C8B-B14F-4D97-AF65-F5344CB8AC3E}">
        <p14:creationId xmlns:p14="http://schemas.microsoft.com/office/powerpoint/2010/main" val="205723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3AC9385-B93A-BF52-EF72-09BEF4D96807}"/>
              </a:ext>
            </a:extLst>
          </p:cNvPr>
          <p:cNvSpPr>
            <a:spLocks noGrp="1"/>
          </p:cNvSpPr>
          <p:nvPr>
            <p:ph idx="1"/>
          </p:nvPr>
        </p:nvSpPr>
        <p:spPr/>
        <p:txBody>
          <a:bodyPr/>
          <a:lstStyle/>
          <a:p>
            <a:r>
              <a:rPr lang="nl-NL" dirty="0">
                <a:solidFill>
                  <a:schemeClr val="tx1"/>
                </a:solidFill>
              </a:rPr>
              <a:t>Diagram over registratie (K78) in eigen HIS v praktijken</a:t>
            </a:r>
          </a:p>
          <a:p>
            <a:endParaRPr lang="nl-NL" dirty="0"/>
          </a:p>
        </p:txBody>
      </p:sp>
      <p:sp>
        <p:nvSpPr>
          <p:cNvPr id="3" name="Titel 2">
            <a:extLst>
              <a:ext uri="{FF2B5EF4-FFF2-40B4-BE49-F238E27FC236}">
                <a16:creationId xmlns:a16="http://schemas.microsoft.com/office/drawing/2014/main" id="{F3FCAE12-E194-B354-1299-ECA7101B2913}"/>
              </a:ext>
            </a:extLst>
          </p:cNvPr>
          <p:cNvSpPr>
            <a:spLocks noGrp="1"/>
          </p:cNvSpPr>
          <p:nvPr>
            <p:ph type="title"/>
          </p:nvPr>
        </p:nvSpPr>
        <p:spPr/>
        <p:txBody>
          <a:bodyPr>
            <a:normAutofit/>
          </a:bodyPr>
          <a:lstStyle/>
          <a:p>
            <a:r>
              <a:rPr lang="nl-NL" sz="4000" dirty="0"/>
              <a:t>Prevalentie AF in eigen praktijk</a:t>
            </a:r>
          </a:p>
        </p:txBody>
      </p:sp>
    </p:spTree>
    <p:extLst>
      <p:ext uri="{BB962C8B-B14F-4D97-AF65-F5344CB8AC3E}">
        <p14:creationId xmlns:p14="http://schemas.microsoft.com/office/powerpoint/2010/main" val="3228450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439E6-C828-6BE8-D150-D8D82E620250}"/>
              </a:ext>
            </a:extLst>
          </p:cNvPr>
          <p:cNvSpPr>
            <a:spLocks noGrp="1"/>
          </p:cNvSpPr>
          <p:nvPr>
            <p:ph type="title"/>
          </p:nvPr>
        </p:nvSpPr>
        <p:spPr>
          <a:xfrm>
            <a:off x="838200" y="365125"/>
            <a:ext cx="9920416" cy="1325563"/>
          </a:xfrm>
          <a:solidFill>
            <a:schemeClr val="accent5">
              <a:lumMod val="60000"/>
              <a:lumOff val="40000"/>
            </a:schemeClr>
          </a:solidFill>
        </p:spPr>
        <p:txBody>
          <a:bodyPr/>
          <a:lstStyle/>
          <a:p>
            <a:r>
              <a:rPr lang="nl-NL" b="1" dirty="0"/>
              <a:t>Criterium 2. Risico op bloedingen</a:t>
            </a:r>
          </a:p>
        </p:txBody>
      </p:sp>
      <p:sp>
        <p:nvSpPr>
          <p:cNvPr id="3" name="Tijdelijke aanduiding voor inhoud 2">
            <a:extLst>
              <a:ext uri="{FF2B5EF4-FFF2-40B4-BE49-F238E27FC236}">
                <a16:creationId xmlns:a16="http://schemas.microsoft.com/office/drawing/2014/main" id="{BB956BB8-F2FF-25A5-DBD8-BCF15C39DD49}"/>
              </a:ext>
            </a:extLst>
          </p:cNvPr>
          <p:cNvSpPr>
            <a:spLocks noGrp="1"/>
          </p:cNvSpPr>
          <p:nvPr>
            <p:ph idx="1"/>
          </p:nvPr>
        </p:nvSpPr>
        <p:spPr>
          <a:solidFill>
            <a:schemeClr val="accent5">
              <a:lumMod val="60000"/>
              <a:lumOff val="40000"/>
            </a:schemeClr>
          </a:solidFill>
        </p:spPr>
        <p:txBody>
          <a:bodyPr/>
          <a:lstStyle/>
          <a:p>
            <a:r>
              <a:rPr lang="nl-NL" dirty="0">
                <a:solidFill>
                  <a:schemeClr val="tx1"/>
                </a:solidFill>
              </a:rPr>
              <a:t>De volgende bevinding komt consistent naar voren in verschillende retrospectieve cohortstudies: </a:t>
            </a:r>
            <a:r>
              <a:rPr lang="nl-NL" dirty="0" err="1">
                <a:solidFill>
                  <a:schemeClr val="tx1"/>
                </a:solidFill>
              </a:rPr>
              <a:t>apixaban</a:t>
            </a:r>
            <a:r>
              <a:rPr lang="nl-NL" dirty="0">
                <a:solidFill>
                  <a:schemeClr val="tx1"/>
                </a:solidFill>
              </a:rPr>
              <a:t> en </a:t>
            </a:r>
            <a:r>
              <a:rPr lang="nl-NL" dirty="0" err="1">
                <a:solidFill>
                  <a:schemeClr val="tx1"/>
                </a:solidFill>
              </a:rPr>
              <a:t>edoxaban</a:t>
            </a:r>
            <a:r>
              <a:rPr lang="nl-NL" dirty="0">
                <a:solidFill>
                  <a:schemeClr val="tx1"/>
                </a:solidFill>
              </a:rPr>
              <a:t> veroorzaken minder intracraniale bloedingen in vergelijking met zowel </a:t>
            </a:r>
            <a:r>
              <a:rPr lang="nl-NL" dirty="0" err="1">
                <a:solidFill>
                  <a:schemeClr val="tx1"/>
                </a:solidFill>
              </a:rPr>
              <a:t>dabigatran</a:t>
            </a:r>
            <a:r>
              <a:rPr lang="nl-NL" dirty="0">
                <a:solidFill>
                  <a:schemeClr val="tx1"/>
                </a:solidFill>
              </a:rPr>
              <a:t> als </a:t>
            </a:r>
            <a:r>
              <a:rPr lang="nl-NL" dirty="0" err="1">
                <a:solidFill>
                  <a:schemeClr val="tx1"/>
                </a:solidFill>
              </a:rPr>
              <a:t>rivaroxaban</a:t>
            </a:r>
            <a:r>
              <a:rPr lang="nl-NL" dirty="0">
                <a:solidFill>
                  <a:schemeClr val="tx1"/>
                </a:solidFill>
              </a:rPr>
              <a:t> </a:t>
            </a:r>
            <a:r>
              <a:rPr lang="nl-NL" sz="1000" dirty="0">
                <a:solidFill>
                  <a:schemeClr val="tx1"/>
                </a:solidFill>
              </a:rPr>
              <a:t>(</a:t>
            </a:r>
            <a:r>
              <a:rPr lang="en-US" sz="1000" i="1" dirty="0">
                <a:solidFill>
                  <a:schemeClr val="tx1"/>
                </a:solidFill>
              </a:rPr>
              <a:t>Am J Med . 2019 May;132(5):596-604.e11, Int J </a:t>
            </a:r>
            <a:r>
              <a:rPr lang="en-US" sz="1000" i="1" dirty="0" err="1">
                <a:solidFill>
                  <a:schemeClr val="tx1"/>
                </a:solidFill>
              </a:rPr>
              <a:t>Cardiol</a:t>
            </a:r>
            <a:r>
              <a:rPr lang="en-US" sz="1000" i="1" dirty="0">
                <a:solidFill>
                  <a:schemeClr val="tx1"/>
                </a:solidFill>
              </a:rPr>
              <a:t> . 2022 Jan 1:346:93-99).</a:t>
            </a:r>
          </a:p>
          <a:p>
            <a:endParaRPr lang="en-US" i="1" dirty="0"/>
          </a:p>
        </p:txBody>
      </p:sp>
    </p:spTree>
    <p:extLst>
      <p:ext uri="{BB962C8B-B14F-4D97-AF65-F5344CB8AC3E}">
        <p14:creationId xmlns:p14="http://schemas.microsoft.com/office/powerpoint/2010/main" val="1929774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61998-AB39-D786-B87D-AAE6FEF380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421E95-8631-E0C1-B0B4-D210D7AF1D6A}"/>
              </a:ext>
            </a:extLst>
          </p:cNvPr>
          <p:cNvSpPr>
            <a:spLocks noGrp="1"/>
          </p:cNvSpPr>
          <p:nvPr>
            <p:ph type="title"/>
          </p:nvPr>
        </p:nvSpPr>
        <p:spPr>
          <a:xfrm>
            <a:off x="838200" y="365125"/>
            <a:ext cx="9874956" cy="1325563"/>
          </a:xfrm>
          <a:solidFill>
            <a:schemeClr val="accent5">
              <a:lumMod val="60000"/>
              <a:lumOff val="40000"/>
            </a:schemeClr>
          </a:solidFill>
        </p:spPr>
        <p:txBody>
          <a:bodyPr/>
          <a:lstStyle/>
          <a:p>
            <a:r>
              <a:rPr lang="nl-NL" b="1" dirty="0"/>
              <a:t>Criterium 3. Praktische toepasbaarheid</a:t>
            </a:r>
          </a:p>
        </p:txBody>
      </p:sp>
      <p:sp>
        <p:nvSpPr>
          <p:cNvPr id="3" name="Tijdelijke aanduiding voor inhoud 2">
            <a:extLst>
              <a:ext uri="{FF2B5EF4-FFF2-40B4-BE49-F238E27FC236}">
                <a16:creationId xmlns:a16="http://schemas.microsoft.com/office/drawing/2014/main" id="{5D5A907B-40F4-CE62-3AD0-64A17074D0D4}"/>
              </a:ext>
            </a:extLst>
          </p:cNvPr>
          <p:cNvSpPr>
            <a:spLocks noGrp="1"/>
          </p:cNvSpPr>
          <p:nvPr>
            <p:ph idx="1"/>
          </p:nvPr>
        </p:nvSpPr>
        <p:spPr>
          <a:solidFill>
            <a:schemeClr val="accent5">
              <a:lumMod val="60000"/>
              <a:lumOff val="40000"/>
            </a:schemeClr>
          </a:solidFill>
        </p:spPr>
        <p:txBody>
          <a:bodyPr>
            <a:normAutofit/>
          </a:bodyPr>
          <a:lstStyle/>
          <a:p>
            <a:r>
              <a:rPr lang="nl-NL" dirty="0" err="1">
                <a:solidFill>
                  <a:schemeClr val="tx1"/>
                </a:solidFill>
              </a:rPr>
              <a:t>Rivaroxaban</a:t>
            </a:r>
            <a:r>
              <a:rPr lang="nl-NL" dirty="0">
                <a:solidFill>
                  <a:schemeClr val="tx1"/>
                </a:solidFill>
              </a:rPr>
              <a:t> dient samen met een (vetrijke) maaltijd te worden ingenomen om een adequate absorptie te waarborgen. Dit advies is niet altijd bekend bij de patiënt of kan mogelijk niet strikt worden opgevolgd. Die beperking is er niet voor </a:t>
            </a:r>
            <a:r>
              <a:rPr lang="nl-NL" dirty="0" err="1">
                <a:solidFill>
                  <a:schemeClr val="tx1"/>
                </a:solidFill>
              </a:rPr>
              <a:t>edoxaban</a:t>
            </a:r>
            <a:r>
              <a:rPr lang="nl-NL" dirty="0">
                <a:solidFill>
                  <a:schemeClr val="tx1"/>
                </a:solidFill>
              </a:rPr>
              <a:t> en </a:t>
            </a:r>
            <a:r>
              <a:rPr lang="nl-NL" dirty="0" err="1">
                <a:solidFill>
                  <a:schemeClr val="tx1"/>
                </a:solidFill>
              </a:rPr>
              <a:t>apixaban</a:t>
            </a:r>
            <a:endParaRPr lang="nl-NL" dirty="0">
              <a:solidFill>
                <a:schemeClr val="tx1"/>
              </a:solidFill>
            </a:endParaRPr>
          </a:p>
          <a:p>
            <a:endParaRPr lang="nl-NL" dirty="0">
              <a:solidFill>
                <a:schemeClr val="tx1"/>
              </a:solidFill>
            </a:endParaRPr>
          </a:p>
          <a:p>
            <a:r>
              <a:rPr lang="nl-NL" dirty="0" err="1">
                <a:solidFill>
                  <a:schemeClr val="tx1"/>
                </a:solidFill>
              </a:rPr>
              <a:t>Dabigatran</a:t>
            </a:r>
            <a:r>
              <a:rPr lang="nl-NL" dirty="0">
                <a:solidFill>
                  <a:schemeClr val="tx1"/>
                </a:solidFill>
              </a:rPr>
              <a:t> kan niet in de medicatierol</a:t>
            </a:r>
          </a:p>
          <a:p>
            <a:endParaRPr lang="nl-NL" dirty="0">
              <a:solidFill>
                <a:schemeClr val="tx1"/>
              </a:solidFill>
            </a:endParaRPr>
          </a:p>
          <a:p>
            <a:r>
              <a:rPr lang="nl-NL" dirty="0">
                <a:solidFill>
                  <a:schemeClr val="tx1"/>
                </a:solidFill>
              </a:rPr>
              <a:t>In de klinische praktijk blijkt dat het zowel over- als </a:t>
            </a:r>
            <a:r>
              <a:rPr lang="nl-NL" dirty="0" err="1">
                <a:solidFill>
                  <a:schemeClr val="tx1"/>
                </a:solidFill>
              </a:rPr>
              <a:t>onderdoseren</a:t>
            </a:r>
            <a:r>
              <a:rPr lang="nl-NL" dirty="0">
                <a:solidFill>
                  <a:schemeClr val="tx1"/>
                </a:solidFill>
              </a:rPr>
              <a:t> gemakkelijker is bij </a:t>
            </a:r>
            <a:r>
              <a:rPr lang="nl-NL" dirty="0" err="1">
                <a:solidFill>
                  <a:schemeClr val="tx1"/>
                </a:solidFill>
              </a:rPr>
              <a:t>edoxaban</a:t>
            </a:r>
            <a:r>
              <a:rPr lang="nl-NL" dirty="0">
                <a:solidFill>
                  <a:schemeClr val="tx1"/>
                </a:solidFill>
              </a:rPr>
              <a:t>, </a:t>
            </a:r>
            <a:r>
              <a:rPr lang="nl-NL" dirty="0" err="1">
                <a:solidFill>
                  <a:schemeClr val="tx1"/>
                </a:solidFill>
              </a:rPr>
              <a:t>dabigatran</a:t>
            </a:r>
            <a:r>
              <a:rPr lang="nl-NL" dirty="0">
                <a:solidFill>
                  <a:schemeClr val="tx1"/>
                </a:solidFill>
              </a:rPr>
              <a:t> en </a:t>
            </a:r>
            <a:r>
              <a:rPr lang="nl-NL" dirty="0" err="1">
                <a:solidFill>
                  <a:schemeClr val="tx1"/>
                </a:solidFill>
              </a:rPr>
              <a:t>rivaroxaban</a:t>
            </a:r>
            <a:r>
              <a:rPr lang="nl-NL" dirty="0">
                <a:solidFill>
                  <a:schemeClr val="tx1"/>
                </a:solidFill>
              </a:rPr>
              <a:t> in vergelijking met </a:t>
            </a:r>
            <a:r>
              <a:rPr lang="nl-NL" dirty="0" err="1">
                <a:solidFill>
                  <a:schemeClr val="tx1"/>
                </a:solidFill>
              </a:rPr>
              <a:t>apixaban</a:t>
            </a:r>
            <a:r>
              <a:rPr lang="nl-NL" dirty="0">
                <a:solidFill>
                  <a:schemeClr val="tx1"/>
                </a:solidFill>
              </a:rPr>
              <a:t>, met name bij een fluctuerende nierfunctie van ongeveer 50 ml/min.</a:t>
            </a:r>
          </a:p>
        </p:txBody>
      </p:sp>
    </p:spTree>
    <p:extLst>
      <p:ext uri="{BB962C8B-B14F-4D97-AF65-F5344CB8AC3E}">
        <p14:creationId xmlns:p14="http://schemas.microsoft.com/office/powerpoint/2010/main" val="703286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5FC8-B933-F408-307F-CABD5A7829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C154DB-BA26-1489-5F17-24A65AC5B767}"/>
              </a:ext>
            </a:extLst>
          </p:cNvPr>
          <p:cNvSpPr>
            <a:spLocks noGrp="1"/>
          </p:cNvSpPr>
          <p:nvPr>
            <p:ph type="title"/>
          </p:nvPr>
        </p:nvSpPr>
        <p:spPr>
          <a:xfrm>
            <a:off x="838200" y="365125"/>
            <a:ext cx="9592733" cy="1325563"/>
          </a:xfrm>
          <a:solidFill>
            <a:schemeClr val="accent5">
              <a:lumMod val="60000"/>
              <a:lumOff val="40000"/>
            </a:schemeClr>
          </a:solidFill>
        </p:spPr>
        <p:txBody>
          <a:bodyPr/>
          <a:lstStyle/>
          <a:p>
            <a:r>
              <a:rPr lang="nl-NL" b="1" dirty="0"/>
              <a:t>Criterium 4. Kosten </a:t>
            </a:r>
          </a:p>
        </p:txBody>
      </p:sp>
      <p:sp>
        <p:nvSpPr>
          <p:cNvPr id="3" name="Tijdelijke aanduiding voor inhoud 2">
            <a:extLst>
              <a:ext uri="{FF2B5EF4-FFF2-40B4-BE49-F238E27FC236}">
                <a16:creationId xmlns:a16="http://schemas.microsoft.com/office/drawing/2014/main" id="{2F49D1D4-D757-9A1A-A95D-E704ADCBC08F}"/>
              </a:ext>
            </a:extLst>
          </p:cNvPr>
          <p:cNvSpPr>
            <a:spLocks noGrp="1"/>
          </p:cNvSpPr>
          <p:nvPr>
            <p:ph idx="1"/>
          </p:nvPr>
        </p:nvSpPr>
        <p:spPr>
          <a:solidFill>
            <a:schemeClr val="accent5">
              <a:lumMod val="60000"/>
              <a:lumOff val="40000"/>
            </a:schemeClr>
          </a:solidFill>
        </p:spPr>
        <p:txBody>
          <a:bodyPr>
            <a:normAutofit/>
          </a:bodyPr>
          <a:lstStyle/>
          <a:p>
            <a:r>
              <a:rPr lang="nl-NL" dirty="0">
                <a:solidFill>
                  <a:schemeClr val="tx1"/>
                </a:solidFill>
              </a:rPr>
              <a:t>De kosten voor de 4 spécialité </a:t>
            </a:r>
            <a:r>
              <a:rPr lang="nl-NL" dirty="0" err="1">
                <a:solidFill>
                  <a:schemeClr val="tx1"/>
                </a:solidFill>
              </a:rPr>
              <a:t>DOAC’s</a:t>
            </a:r>
            <a:r>
              <a:rPr lang="nl-NL" dirty="0">
                <a:solidFill>
                  <a:schemeClr val="tx1"/>
                </a:solidFill>
              </a:rPr>
              <a:t> zijn vergelijkbaar.</a:t>
            </a:r>
          </a:p>
          <a:p>
            <a:endParaRPr lang="nl-NL" dirty="0">
              <a:solidFill>
                <a:schemeClr val="tx1"/>
              </a:solidFill>
            </a:endParaRPr>
          </a:p>
          <a:p>
            <a:r>
              <a:rPr lang="nl-NL" dirty="0">
                <a:solidFill>
                  <a:schemeClr val="tx1"/>
                </a:solidFill>
              </a:rPr>
              <a:t> </a:t>
            </a:r>
            <a:r>
              <a:rPr lang="nl-NL" dirty="0" err="1">
                <a:solidFill>
                  <a:schemeClr val="tx1"/>
                </a:solidFill>
              </a:rPr>
              <a:t>Edoxaban</a:t>
            </a:r>
            <a:r>
              <a:rPr lang="nl-NL" dirty="0">
                <a:solidFill>
                  <a:schemeClr val="tx1"/>
                </a:solidFill>
              </a:rPr>
              <a:t> is de ‘nieuwste’ DOAC  en het zal waarschijnlijk wat langer duren voor er generieke alternatieven beschikbaar zijn voor </a:t>
            </a:r>
            <a:r>
              <a:rPr lang="nl-NL" dirty="0" err="1">
                <a:solidFill>
                  <a:schemeClr val="tx1"/>
                </a:solidFill>
              </a:rPr>
              <a:t>edoxaban</a:t>
            </a:r>
            <a:r>
              <a:rPr lang="nl-NL" dirty="0">
                <a:solidFill>
                  <a:schemeClr val="tx1"/>
                </a:solidFill>
              </a:rPr>
              <a:t> ten opzichte van de andere </a:t>
            </a:r>
            <a:r>
              <a:rPr lang="nl-NL" dirty="0" err="1">
                <a:solidFill>
                  <a:schemeClr val="tx1"/>
                </a:solidFill>
              </a:rPr>
              <a:t>DOAC’s</a:t>
            </a:r>
            <a:r>
              <a:rPr lang="nl-NL" dirty="0">
                <a:solidFill>
                  <a:schemeClr val="tx1"/>
                </a:solidFill>
              </a:rPr>
              <a:t>.</a:t>
            </a:r>
          </a:p>
        </p:txBody>
      </p:sp>
    </p:spTree>
    <p:extLst>
      <p:ext uri="{BB962C8B-B14F-4D97-AF65-F5344CB8AC3E}">
        <p14:creationId xmlns:p14="http://schemas.microsoft.com/office/powerpoint/2010/main" val="3966384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9D4E4-1FA2-C842-F29E-43A24344A9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C06AAF-E9EA-6A98-8B36-4DDBD1B13CB2}"/>
              </a:ext>
            </a:extLst>
          </p:cNvPr>
          <p:cNvSpPr>
            <a:spLocks noGrp="1"/>
          </p:cNvSpPr>
          <p:nvPr>
            <p:ph type="title"/>
          </p:nvPr>
        </p:nvSpPr>
        <p:spPr>
          <a:xfrm>
            <a:off x="838200" y="365125"/>
            <a:ext cx="9750778" cy="1325563"/>
          </a:xfrm>
          <a:solidFill>
            <a:schemeClr val="accent5">
              <a:lumMod val="60000"/>
              <a:lumOff val="40000"/>
            </a:schemeClr>
          </a:solidFill>
        </p:spPr>
        <p:txBody>
          <a:bodyPr/>
          <a:lstStyle/>
          <a:p>
            <a:r>
              <a:rPr lang="nl-NL" b="1" dirty="0"/>
              <a:t>Criterium 5. Impact van het missen van één dosis</a:t>
            </a:r>
          </a:p>
        </p:txBody>
      </p:sp>
      <p:sp>
        <p:nvSpPr>
          <p:cNvPr id="3" name="Tijdelijke aanduiding voor inhoud 2">
            <a:extLst>
              <a:ext uri="{FF2B5EF4-FFF2-40B4-BE49-F238E27FC236}">
                <a16:creationId xmlns:a16="http://schemas.microsoft.com/office/drawing/2014/main" id="{760E3A98-374F-E63D-8270-101E627E91BF}"/>
              </a:ext>
            </a:extLst>
          </p:cNvPr>
          <p:cNvSpPr>
            <a:spLocks noGrp="1"/>
          </p:cNvSpPr>
          <p:nvPr>
            <p:ph idx="1"/>
          </p:nvPr>
        </p:nvSpPr>
        <p:spPr>
          <a:solidFill>
            <a:schemeClr val="accent5">
              <a:lumMod val="60000"/>
              <a:lumOff val="40000"/>
            </a:schemeClr>
          </a:solidFill>
        </p:spPr>
        <p:txBody>
          <a:bodyPr>
            <a:normAutofit/>
          </a:bodyPr>
          <a:lstStyle/>
          <a:p>
            <a:r>
              <a:rPr lang="nl-NL" dirty="0">
                <a:solidFill>
                  <a:schemeClr val="tx1"/>
                </a:solidFill>
                <a:effectLst/>
                <a:ea typeface="Calibri" panose="020F0502020204030204" pitchFamily="34" charset="0"/>
                <a:cs typeface="Times New Roman" panose="02020603050405020304" pitchFamily="18" charset="0"/>
              </a:rPr>
              <a:t>Het missen van een dosering bij een eenmaal daagse dosering heeft waarschijnlijk een grotere impact op het </a:t>
            </a:r>
            <a:r>
              <a:rPr lang="nl-NL" dirty="0" err="1">
                <a:solidFill>
                  <a:schemeClr val="tx1"/>
                </a:solidFill>
                <a:effectLst/>
                <a:ea typeface="Calibri" panose="020F0502020204030204" pitchFamily="34" charset="0"/>
                <a:cs typeface="Times New Roman" panose="02020603050405020304" pitchFamily="18" charset="0"/>
              </a:rPr>
              <a:t>anticoagulerend</a:t>
            </a:r>
            <a:r>
              <a:rPr lang="nl-NL" dirty="0">
                <a:solidFill>
                  <a:schemeClr val="tx1"/>
                </a:solidFill>
                <a:effectLst/>
                <a:ea typeface="Calibri" panose="020F0502020204030204" pitchFamily="34" charset="0"/>
                <a:cs typeface="Times New Roman" panose="02020603050405020304" pitchFamily="18" charset="0"/>
              </a:rPr>
              <a:t> effect en de plasmaspiegels van de DOAC dan het missen van een dosering bij een tweemaal daagse dosering (Europace . 2015 Apr;17(4):514-23).</a:t>
            </a:r>
            <a:endParaRPr lang="nl-NL" dirty="0">
              <a:solidFill>
                <a:schemeClr val="tx1"/>
              </a:solidFill>
            </a:endParaRPr>
          </a:p>
        </p:txBody>
      </p:sp>
    </p:spTree>
    <p:extLst>
      <p:ext uri="{BB962C8B-B14F-4D97-AF65-F5344CB8AC3E}">
        <p14:creationId xmlns:p14="http://schemas.microsoft.com/office/powerpoint/2010/main" val="4010876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7B16-7A4C-B2E5-F9D7-0976693999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200F32-4C1A-9043-9212-3D94D967F42B}"/>
              </a:ext>
            </a:extLst>
          </p:cNvPr>
          <p:cNvSpPr>
            <a:spLocks noGrp="1"/>
          </p:cNvSpPr>
          <p:nvPr>
            <p:ph type="title"/>
          </p:nvPr>
        </p:nvSpPr>
        <p:spPr>
          <a:xfrm>
            <a:off x="838201" y="365125"/>
            <a:ext cx="9705622" cy="1325563"/>
          </a:xfrm>
          <a:solidFill>
            <a:schemeClr val="accent5">
              <a:lumMod val="60000"/>
              <a:lumOff val="40000"/>
            </a:schemeClr>
          </a:solidFill>
        </p:spPr>
        <p:txBody>
          <a:bodyPr/>
          <a:lstStyle/>
          <a:p>
            <a:r>
              <a:rPr lang="nl-NL" b="1" dirty="0"/>
              <a:t>Conclusie?</a:t>
            </a:r>
          </a:p>
        </p:txBody>
      </p:sp>
      <p:sp>
        <p:nvSpPr>
          <p:cNvPr id="3" name="Tijdelijke aanduiding voor inhoud 2">
            <a:extLst>
              <a:ext uri="{FF2B5EF4-FFF2-40B4-BE49-F238E27FC236}">
                <a16:creationId xmlns:a16="http://schemas.microsoft.com/office/drawing/2014/main" id="{B64FAA52-622A-8975-1D77-CD4E6B1F5935}"/>
              </a:ext>
            </a:extLst>
          </p:cNvPr>
          <p:cNvSpPr>
            <a:spLocks noGrp="1"/>
          </p:cNvSpPr>
          <p:nvPr>
            <p:ph idx="1"/>
          </p:nvPr>
        </p:nvSpPr>
        <p:spPr>
          <a:solidFill>
            <a:schemeClr val="accent5">
              <a:lumMod val="60000"/>
              <a:lumOff val="40000"/>
            </a:schemeClr>
          </a:solidFill>
        </p:spPr>
        <p:txBody>
          <a:bodyPr>
            <a:normAutofit lnSpcReduction="10000"/>
          </a:bodyPr>
          <a:lstStyle/>
          <a:p>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Apixaban</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en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edoxaban</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zijn veiliger en mogelijk marginaal effectiever dan de andere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DOAC’s</a:t>
            </a:r>
            <a:endPar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Bij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apixaban</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is de kans op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overdoseren</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minder groot, omdat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apixaban</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de enige DOAC is waarbij de dosis pas aangepast dient te worden bij een nierfunctie &lt;30 ml/min en niet bij &lt;50 ml/min.</a:t>
            </a:r>
          </a:p>
          <a:p>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De kosten zijn vergelijkbaar</a:t>
            </a:r>
          </a:p>
          <a:p>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De impact van het missen van één dosis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apixaban</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is waarschijnlijk kleiner dan het missen van één dosis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edoxaban</a:t>
            </a:r>
            <a:endPar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De voorkeur zou op basis van eerdergenoemde criteria uit moeten gaan naar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apixaban</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Dit is lijn met de voorkeur die de regiotafel antistolling Eemland heeft uitgesproken (neurologen, internisten: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apixaban</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cardiologen kiezen echter wel voor </a:t>
            </a:r>
            <a:r>
              <a:rPr lang="nl-NL"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edoxaban</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primair vanwege het gebruiksgemak)</a:t>
            </a:r>
          </a:p>
        </p:txBody>
      </p:sp>
    </p:spTree>
    <p:extLst>
      <p:ext uri="{BB962C8B-B14F-4D97-AF65-F5344CB8AC3E}">
        <p14:creationId xmlns:p14="http://schemas.microsoft.com/office/powerpoint/2010/main" val="3397502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1E42C-4DF7-0C87-0BBE-A6A002B6F163}"/>
              </a:ext>
            </a:extLst>
          </p:cNvPr>
          <p:cNvSpPr>
            <a:spLocks noGrp="1"/>
          </p:cNvSpPr>
          <p:nvPr>
            <p:ph type="title"/>
          </p:nvPr>
        </p:nvSpPr>
        <p:spPr>
          <a:xfrm>
            <a:off x="1" y="365125"/>
            <a:ext cx="10453816" cy="1325563"/>
          </a:xfrm>
          <a:solidFill>
            <a:srgbClr val="FFFF00"/>
          </a:solidFill>
        </p:spPr>
        <p:txBody>
          <a:bodyPr>
            <a:normAutofit/>
          </a:bodyPr>
          <a:lstStyle/>
          <a:p>
            <a:r>
              <a:rPr lang="nl-NL" sz="4000" b="1" dirty="0"/>
              <a:t>Bij kwetsbare ouderen moet je een </a:t>
            </a:r>
            <a:r>
              <a:rPr lang="nl-NL" sz="4000" b="1" dirty="0" err="1"/>
              <a:t>vitK</a:t>
            </a:r>
            <a:r>
              <a:rPr lang="nl-NL" sz="4000" b="1" dirty="0"/>
              <a:t> antagonist omzetten naar een DOAC</a:t>
            </a:r>
          </a:p>
        </p:txBody>
      </p:sp>
      <p:sp>
        <p:nvSpPr>
          <p:cNvPr id="3" name="Tijdelijke aanduiding voor inhoud 2">
            <a:extLst>
              <a:ext uri="{FF2B5EF4-FFF2-40B4-BE49-F238E27FC236}">
                <a16:creationId xmlns:a16="http://schemas.microsoft.com/office/drawing/2014/main" id="{98E58AE2-8049-7187-1ED6-ECB3AF3F1F6D}"/>
              </a:ext>
            </a:extLst>
          </p:cNvPr>
          <p:cNvSpPr>
            <a:spLocks noGrp="1"/>
          </p:cNvSpPr>
          <p:nvPr>
            <p:ph idx="1"/>
          </p:nvPr>
        </p:nvSpPr>
        <p:spPr/>
        <p:txBody>
          <a:bodyPr/>
          <a:lstStyle/>
          <a:p>
            <a:r>
              <a:rPr lang="nl-NL" dirty="0">
                <a:solidFill>
                  <a:schemeClr val="tx1"/>
                </a:solidFill>
              </a:rPr>
              <a:t>Juist</a:t>
            </a:r>
          </a:p>
          <a:p>
            <a:r>
              <a:rPr lang="nl-NL" dirty="0">
                <a:solidFill>
                  <a:schemeClr val="tx1"/>
                </a:solidFill>
              </a:rPr>
              <a:t>Onjuist</a:t>
            </a:r>
          </a:p>
          <a:p>
            <a:endParaRPr lang="nl-NL" dirty="0">
              <a:solidFill>
                <a:schemeClr val="tx1"/>
              </a:solidFill>
            </a:endParaRPr>
          </a:p>
          <a:p>
            <a:endParaRPr lang="nl-NL" dirty="0">
              <a:solidFill>
                <a:schemeClr val="tx1"/>
              </a:solidFill>
            </a:endParaRPr>
          </a:p>
          <a:p>
            <a:r>
              <a:rPr lang="nl-NL" dirty="0" err="1">
                <a:solidFill>
                  <a:schemeClr val="tx1"/>
                </a:solidFill>
              </a:rPr>
              <a:t>Frail</a:t>
            </a:r>
            <a:r>
              <a:rPr lang="nl-NL" dirty="0">
                <a:solidFill>
                  <a:schemeClr val="tx1"/>
                </a:solidFill>
              </a:rPr>
              <a:t> AF studie</a:t>
            </a:r>
          </a:p>
        </p:txBody>
      </p:sp>
    </p:spTree>
    <p:extLst>
      <p:ext uri="{BB962C8B-B14F-4D97-AF65-F5344CB8AC3E}">
        <p14:creationId xmlns:p14="http://schemas.microsoft.com/office/powerpoint/2010/main" val="543437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55343-E9AA-E20C-DCB0-53D88CC93462}"/>
              </a:ext>
            </a:extLst>
          </p:cNvPr>
          <p:cNvSpPr>
            <a:spLocks noGrp="1"/>
          </p:cNvSpPr>
          <p:nvPr>
            <p:ph type="title"/>
          </p:nvPr>
        </p:nvSpPr>
        <p:spPr>
          <a:xfrm>
            <a:off x="65903" y="82379"/>
            <a:ext cx="10681119" cy="1608310"/>
          </a:xfrm>
          <a:solidFill>
            <a:srgbClr val="FFFF00"/>
          </a:solidFill>
        </p:spPr>
        <p:txBody>
          <a:bodyPr>
            <a:normAutofit fontScale="90000"/>
          </a:bodyPr>
          <a:lstStyle/>
          <a:p>
            <a:r>
              <a:rPr lang="nl-NL" b="1" dirty="0"/>
              <a:t>Is er informatie over wat te doen bij een verhoogd valrisico, starten met </a:t>
            </a:r>
            <a:r>
              <a:rPr lang="nl-NL" b="1" dirty="0" err="1"/>
              <a:t>vitK</a:t>
            </a:r>
            <a:r>
              <a:rPr lang="nl-NL" b="1" dirty="0"/>
              <a:t> antagonist of DOAC?</a:t>
            </a:r>
          </a:p>
        </p:txBody>
      </p:sp>
      <p:sp>
        <p:nvSpPr>
          <p:cNvPr id="3" name="Tijdelijke aanduiding voor inhoud 2">
            <a:extLst>
              <a:ext uri="{FF2B5EF4-FFF2-40B4-BE49-F238E27FC236}">
                <a16:creationId xmlns:a16="http://schemas.microsoft.com/office/drawing/2014/main" id="{17DAAD5B-5313-D9FE-492D-C34EC5E03514}"/>
              </a:ext>
            </a:extLst>
          </p:cNvPr>
          <p:cNvSpPr>
            <a:spLocks noGrp="1"/>
          </p:cNvSpPr>
          <p:nvPr>
            <p:ph idx="1"/>
          </p:nvPr>
        </p:nvSpPr>
        <p:spPr>
          <a:xfrm>
            <a:off x="65903" y="1825625"/>
            <a:ext cx="10824519" cy="4351338"/>
          </a:xfrm>
          <a:solidFill>
            <a:srgbClr val="FFFF00"/>
          </a:solidFill>
        </p:spPr>
        <p:txBody>
          <a:bodyPr/>
          <a:lstStyle/>
          <a:p>
            <a:endParaRPr lang="nl-NL" dirty="0"/>
          </a:p>
          <a:p>
            <a:r>
              <a:rPr lang="nl-NL" dirty="0">
                <a:solidFill>
                  <a:schemeClr val="tx1"/>
                </a:solidFill>
                <a:highlight>
                  <a:srgbClr val="FFFF00"/>
                </a:highlight>
              </a:rPr>
              <a:t>Vraag voor kader arts: dat is nog onduidelijk, vooralsnog geldt vooral dat je bij kwetsbare ouderen iig niet switch van VKA naar DOAC. Een verhoogd valrisico is nog niet direct reden om niet te starten met DOAC. Er zijn inmiddels ook alweer 2 kleine studies die het risico van het omzetten naar DOAC weer nuanceren. Vooralsnog zou ik zelf wel starten met DOAC.</a:t>
            </a:r>
          </a:p>
        </p:txBody>
      </p:sp>
    </p:spTree>
    <p:extLst>
      <p:ext uri="{BB962C8B-B14F-4D97-AF65-F5344CB8AC3E}">
        <p14:creationId xmlns:p14="http://schemas.microsoft.com/office/powerpoint/2010/main" val="245889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00FC927-D481-C6EC-4F78-047BE76214EB}"/>
              </a:ext>
            </a:extLst>
          </p:cNvPr>
          <p:cNvSpPr>
            <a:spLocks noGrp="1"/>
          </p:cNvSpPr>
          <p:nvPr>
            <p:ph type="title"/>
          </p:nvPr>
        </p:nvSpPr>
        <p:spPr>
          <a:xfrm>
            <a:off x="222739" y="165295"/>
            <a:ext cx="175846" cy="45719"/>
          </a:xfrm>
        </p:spPr>
        <p:txBody>
          <a:bodyPr>
            <a:normAutofit fontScale="90000"/>
          </a:bodyPr>
          <a:lstStyle/>
          <a:p>
            <a:endParaRPr lang="nl-NL" dirty="0"/>
          </a:p>
        </p:txBody>
      </p:sp>
      <p:pic>
        <p:nvPicPr>
          <p:cNvPr id="5" name="Tijdelijke aanduiding voor inhoud 4">
            <a:extLst>
              <a:ext uri="{FF2B5EF4-FFF2-40B4-BE49-F238E27FC236}">
                <a16:creationId xmlns:a16="http://schemas.microsoft.com/office/drawing/2014/main" id="{3AF3C557-9BFD-26F2-71FC-A997E4B72076}"/>
              </a:ext>
            </a:extLst>
          </p:cNvPr>
          <p:cNvPicPr>
            <a:picLocks noGrp="1" noChangeAspect="1"/>
          </p:cNvPicPr>
          <p:nvPr>
            <p:ph idx="1"/>
          </p:nvPr>
        </p:nvPicPr>
        <p:blipFill>
          <a:blip r:embed="rId3"/>
          <a:stretch>
            <a:fillRect/>
          </a:stretch>
        </p:blipFill>
        <p:spPr>
          <a:xfrm>
            <a:off x="111369" y="0"/>
            <a:ext cx="11969261" cy="4007564"/>
          </a:xfrm>
        </p:spPr>
      </p:pic>
      <p:sp>
        <p:nvSpPr>
          <p:cNvPr id="10" name="Tijdelijke aanduiding voor tekst 9">
            <a:extLst>
              <a:ext uri="{FF2B5EF4-FFF2-40B4-BE49-F238E27FC236}">
                <a16:creationId xmlns:a16="http://schemas.microsoft.com/office/drawing/2014/main" id="{F2ADFB1A-BC67-A949-F067-909DD5A3E42E}"/>
              </a:ext>
            </a:extLst>
          </p:cNvPr>
          <p:cNvSpPr>
            <a:spLocks noGrp="1"/>
          </p:cNvSpPr>
          <p:nvPr>
            <p:ph type="body" sz="half" idx="2"/>
          </p:nvPr>
        </p:nvSpPr>
        <p:spPr>
          <a:xfrm>
            <a:off x="1195755" y="4277195"/>
            <a:ext cx="10210799" cy="2274276"/>
          </a:xfrm>
        </p:spPr>
        <p:txBody>
          <a:bodyPr/>
          <a:lstStyle/>
          <a:p>
            <a:r>
              <a:rPr lang="nl-NL" sz="2400" dirty="0">
                <a:solidFill>
                  <a:schemeClr val="tx1"/>
                </a:solidFill>
              </a:rPr>
              <a:t>- bepaal </a:t>
            </a:r>
            <a:r>
              <a:rPr lang="nl-NL" sz="2400" dirty="0" err="1">
                <a:solidFill>
                  <a:schemeClr val="tx1"/>
                </a:solidFill>
              </a:rPr>
              <a:t>eGFR</a:t>
            </a:r>
            <a:r>
              <a:rPr lang="nl-NL" sz="2400" dirty="0">
                <a:solidFill>
                  <a:schemeClr val="tx1"/>
                </a:solidFill>
              </a:rPr>
              <a:t> en stel dosering DOAC vast, schrijf recept DOAC</a:t>
            </a:r>
          </a:p>
          <a:p>
            <a:r>
              <a:rPr lang="nl-NL" sz="2400" dirty="0">
                <a:solidFill>
                  <a:schemeClr val="tx1"/>
                </a:solidFill>
              </a:rPr>
              <a:t>- patiënt kan starten met DOAC als INR &lt;2.0</a:t>
            </a:r>
          </a:p>
          <a:p>
            <a:r>
              <a:rPr lang="nl-NL" sz="2400" dirty="0">
                <a:solidFill>
                  <a:schemeClr val="tx1"/>
                </a:solidFill>
              </a:rPr>
              <a:t>- informeer de trombosedienst, deze informeert patiënt als DOAC gestart kan worden</a:t>
            </a:r>
          </a:p>
          <a:p>
            <a:r>
              <a:rPr lang="nl-NL" sz="2400" dirty="0">
                <a:solidFill>
                  <a:schemeClr val="tx1"/>
                </a:solidFill>
              </a:rPr>
              <a:t>- </a:t>
            </a:r>
            <a:r>
              <a:rPr lang="nl-NL" sz="2400" b="1" dirty="0">
                <a:solidFill>
                  <a:schemeClr val="tx1"/>
                </a:solidFill>
              </a:rPr>
              <a:t>NIET BIJ KWETSBARE OUDEREN </a:t>
            </a:r>
            <a:r>
              <a:rPr lang="nl-NL" sz="2400" dirty="0">
                <a:solidFill>
                  <a:schemeClr val="tx1"/>
                </a:solidFill>
              </a:rPr>
              <a:t>(</a:t>
            </a:r>
            <a:r>
              <a:rPr lang="nl-NL" sz="2400" dirty="0" err="1">
                <a:solidFill>
                  <a:schemeClr val="tx1"/>
                </a:solidFill>
              </a:rPr>
              <a:t>Frail</a:t>
            </a:r>
            <a:r>
              <a:rPr lang="nl-NL" sz="2400" dirty="0">
                <a:solidFill>
                  <a:schemeClr val="tx1"/>
                </a:solidFill>
              </a:rPr>
              <a:t> AF studie)</a:t>
            </a:r>
          </a:p>
          <a:p>
            <a:endParaRPr lang="nl-NL" dirty="0"/>
          </a:p>
        </p:txBody>
      </p:sp>
    </p:spTree>
    <p:extLst>
      <p:ext uri="{BB962C8B-B14F-4D97-AF65-F5344CB8AC3E}">
        <p14:creationId xmlns:p14="http://schemas.microsoft.com/office/powerpoint/2010/main" val="3030112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b="1" dirty="0"/>
              <a:t>Frequentie verlaging</a:t>
            </a:r>
          </a:p>
        </p:txBody>
      </p:sp>
      <p:sp>
        <p:nvSpPr>
          <p:cNvPr id="3" name="Tijdelijke aanduiding voor inhoud 2"/>
          <p:cNvSpPr>
            <a:spLocks noGrp="1"/>
          </p:cNvSpPr>
          <p:nvPr>
            <p:ph idx="1"/>
          </p:nvPr>
        </p:nvSpPr>
        <p:spPr>
          <a:xfrm>
            <a:off x="838200" y="1825625"/>
            <a:ext cx="10515600" cy="4667250"/>
          </a:xfrm>
        </p:spPr>
        <p:txBody>
          <a:bodyPr>
            <a:noAutofit/>
          </a:bodyPr>
          <a:lstStyle/>
          <a:p>
            <a:r>
              <a:rPr lang="nl-NL" dirty="0">
                <a:solidFill>
                  <a:schemeClr val="tx1"/>
                </a:solidFill>
              </a:rPr>
              <a:t>1</a:t>
            </a:r>
            <a:r>
              <a:rPr lang="nl-NL" baseline="30000" dirty="0">
                <a:solidFill>
                  <a:schemeClr val="tx1"/>
                </a:solidFill>
              </a:rPr>
              <a:t>e</a:t>
            </a:r>
            <a:r>
              <a:rPr lang="nl-NL" dirty="0">
                <a:solidFill>
                  <a:schemeClr val="tx1"/>
                </a:solidFill>
              </a:rPr>
              <a:t> keus </a:t>
            </a:r>
            <a:r>
              <a:rPr lang="el-GR" dirty="0">
                <a:solidFill>
                  <a:schemeClr val="tx1"/>
                </a:solidFill>
              </a:rPr>
              <a:t>β</a:t>
            </a:r>
            <a:r>
              <a:rPr lang="nl-NL" dirty="0">
                <a:solidFill>
                  <a:schemeClr val="tx1"/>
                </a:solidFill>
              </a:rPr>
              <a:t> blokker </a:t>
            </a:r>
          </a:p>
          <a:p>
            <a:pPr lvl="1"/>
            <a:r>
              <a:rPr lang="nl-NL" dirty="0">
                <a:solidFill>
                  <a:schemeClr val="tx1"/>
                </a:solidFill>
              </a:rPr>
              <a:t>Metoprolol </a:t>
            </a:r>
            <a:r>
              <a:rPr lang="nl-NL" dirty="0" err="1">
                <a:solidFill>
                  <a:schemeClr val="tx1"/>
                </a:solidFill>
              </a:rPr>
              <a:t>mga</a:t>
            </a:r>
            <a:endParaRPr lang="nl-NL" dirty="0">
              <a:solidFill>
                <a:schemeClr val="tx1"/>
              </a:solidFill>
            </a:endParaRPr>
          </a:p>
          <a:p>
            <a:r>
              <a:rPr lang="nl-NL" dirty="0">
                <a:solidFill>
                  <a:schemeClr val="tx1"/>
                </a:solidFill>
              </a:rPr>
              <a:t>2</a:t>
            </a:r>
            <a:r>
              <a:rPr lang="nl-NL" baseline="30000" dirty="0">
                <a:solidFill>
                  <a:schemeClr val="tx1"/>
                </a:solidFill>
              </a:rPr>
              <a:t>e</a:t>
            </a:r>
            <a:r>
              <a:rPr lang="nl-NL" dirty="0">
                <a:solidFill>
                  <a:schemeClr val="tx1"/>
                </a:solidFill>
              </a:rPr>
              <a:t> keus Calcium antagonist</a:t>
            </a:r>
          </a:p>
          <a:p>
            <a:pPr lvl="1"/>
            <a:r>
              <a:rPr lang="nl-NL" dirty="0">
                <a:solidFill>
                  <a:schemeClr val="tx1"/>
                </a:solidFill>
              </a:rPr>
              <a:t>Diltiazem </a:t>
            </a:r>
            <a:r>
              <a:rPr lang="nl-NL" dirty="0" err="1">
                <a:solidFill>
                  <a:schemeClr val="tx1"/>
                </a:solidFill>
              </a:rPr>
              <a:t>mga</a:t>
            </a:r>
            <a:endParaRPr lang="nl-NL" dirty="0">
              <a:solidFill>
                <a:schemeClr val="tx1"/>
              </a:solidFill>
            </a:endParaRPr>
          </a:p>
          <a:p>
            <a:r>
              <a:rPr lang="nl-NL" dirty="0">
                <a:solidFill>
                  <a:schemeClr val="tx1"/>
                </a:solidFill>
              </a:rPr>
              <a:t>3</a:t>
            </a:r>
            <a:r>
              <a:rPr lang="nl-NL" baseline="30000" dirty="0">
                <a:solidFill>
                  <a:schemeClr val="tx1"/>
                </a:solidFill>
              </a:rPr>
              <a:t>e</a:t>
            </a:r>
            <a:r>
              <a:rPr lang="nl-NL" dirty="0">
                <a:solidFill>
                  <a:schemeClr val="tx1"/>
                </a:solidFill>
              </a:rPr>
              <a:t> keus Digoxine</a:t>
            </a:r>
          </a:p>
          <a:p>
            <a:pPr marL="0" indent="0">
              <a:buNone/>
            </a:pPr>
            <a:endParaRPr lang="nl-NL" dirty="0">
              <a:solidFill>
                <a:schemeClr val="tx1"/>
              </a:solidFill>
            </a:endParaRPr>
          </a:p>
          <a:p>
            <a:r>
              <a:rPr lang="nl-NL" dirty="0" err="1">
                <a:solidFill>
                  <a:schemeClr val="tx1"/>
                </a:solidFill>
              </a:rPr>
              <a:t>Amiodarone</a:t>
            </a:r>
            <a:endParaRPr lang="nl-NL" dirty="0">
              <a:solidFill>
                <a:schemeClr val="tx1"/>
              </a:solidFill>
            </a:endParaRPr>
          </a:p>
          <a:p>
            <a:r>
              <a:rPr lang="nl-NL" dirty="0">
                <a:solidFill>
                  <a:schemeClr val="tx1"/>
                </a:solidFill>
              </a:rPr>
              <a:t>Ablatie HIS bundel (met pacemaker)</a:t>
            </a:r>
          </a:p>
        </p:txBody>
      </p:sp>
      <p:sp>
        <p:nvSpPr>
          <p:cNvPr id="4" name="Tijdelijke aanduiding voor dianummer 3">
            <a:extLst>
              <a:ext uri="{FF2B5EF4-FFF2-40B4-BE49-F238E27FC236}">
                <a16:creationId xmlns:a16="http://schemas.microsoft.com/office/drawing/2014/main" id="{CF67FBEF-CF4D-4F63-A497-E46483F79CA9}"/>
              </a:ext>
            </a:extLst>
          </p:cNvPr>
          <p:cNvSpPr>
            <a:spLocks noGrp="1"/>
          </p:cNvSpPr>
          <p:nvPr>
            <p:ph type="sldNum" sz="quarter" idx="12"/>
          </p:nvPr>
        </p:nvSpPr>
        <p:spPr/>
        <p:txBody>
          <a:bodyPr/>
          <a:lstStyle/>
          <a:p>
            <a:fld id="{0EDC320B-9C72-4AB0-B150-1D02731A3306}" type="slidenum">
              <a:rPr lang="nl-NL" smtClean="0"/>
              <a:t>38</a:t>
            </a:fld>
            <a:endParaRPr lang="nl-NL"/>
          </a:p>
        </p:txBody>
      </p:sp>
      <p:pic>
        <p:nvPicPr>
          <p:cNvPr id="14338" name="Picture 2" descr="Diltiazem Achieves More Rapid Rate Control in Atrial Fibrillation than Metoprolol">
            <a:extLst>
              <a:ext uri="{FF2B5EF4-FFF2-40B4-BE49-F238E27FC236}">
                <a16:creationId xmlns:a16="http://schemas.microsoft.com/office/drawing/2014/main" id="{9167E258-AAF5-4ECB-9AE4-37AADA91D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195" y="3295135"/>
            <a:ext cx="4867368" cy="240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377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048E4-27F4-4007-9F15-23DCA495162C}"/>
              </a:ext>
            </a:extLst>
          </p:cNvPr>
          <p:cNvSpPr>
            <a:spLocks noGrp="1"/>
          </p:cNvSpPr>
          <p:nvPr>
            <p:ph type="title"/>
          </p:nvPr>
        </p:nvSpPr>
        <p:spPr/>
        <p:txBody>
          <a:bodyPr>
            <a:normAutofit/>
          </a:bodyPr>
          <a:lstStyle/>
          <a:p>
            <a:pPr algn="ctr"/>
            <a:r>
              <a:rPr lang="nl-NL" sz="4800" b="1" dirty="0"/>
              <a:t>CVRM - </a:t>
            </a:r>
            <a:r>
              <a:rPr lang="nl-NL" sz="4800" b="1" dirty="0" err="1"/>
              <a:t>Comorbiditeit</a:t>
            </a:r>
            <a:endParaRPr lang="tr-TR" sz="4800" b="1" dirty="0"/>
          </a:p>
        </p:txBody>
      </p:sp>
      <p:sp>
        <p:nvSpPr>
          <p:cNvPr id="3" name="Tijdelijke aanduiding voor inhoud 2">
            <a:extLst>
              <a:ext uri="{FF2B5EF4-FFF2-40B4-BE49-F238E27FC236}">
                <a16:creationId xmlns:a16="http://schemas.microsoft.com/office/drawing/2014/main" id="{58F91A07-DC79-4C10-BE89-61C381B41D22}"/>
              </a:ext>
            </a:extLst>
          </p:cNvPr>
          <p:cNvSpPr>
            <a:spLocks noGrp="1"/>
          </p:cNvSpPr>
          <p:nvPr>
            <p:ph idx="1"/>
          </p:nvPr>
        </p:nvSpPr>
        <p:spPr/>
        <p:txBody>
          <a:bodyPr/>
          <a:lstStyle/>
          <a:p>
            <a:r>
              <a:rPr lang="nl-NL" dirty="0">
                <a:solidFill>
                  <a:schemeClr val="tx1"/>
                </a:solidFill>
              </a:rPr>
              <a:t>Bloeddruk regulatie!</a:t>
            </a:r>
          </a:p>
          <a:p>
            <a:r>
              <a:rPr lang="nl-NL" dirty="0">
                <a:solidFill>
                  <a:schemeClr val="tx1"/>
                </a:solidFill>
              </a:rPr>
              <a:t>Bewegen!</a:t>
            </a:r>
          </a:p>
          <a:p>
            <a:r>
              <a:rPr lang="nl-NL" dirty="0">
                <a:solidFill>
                  <a:schemeClr val="tx1"/>
                </a:solidFill>
              </a:rPr>
              <a:t>Gezond gewicht</a:t>
            </a:r>
          </a:p>
          <a:p>
            <a:r>
              <a:rPr lang="nl-NL" dirty="0">
                <a:solidFill>
                  <a:schemeClr val="tx1"/>
                </a:solidFill>
              </a:rPr>
              <a:t>Alcohol restrictie</a:t>
            </a:r>
          </a:p>
          <a:p>
            <a:r>
              <a:rPr lang="nl-NL" dirty="0">
                <a:solidFill>
                  <a:schemeClr val="tx1"/>
                </a:solidFill>
              </a:rPr>
              <a:t>Diabetes</a:t>
            </a:r>
          </a:p>
          <a:p>
            <a:r>
              <a:rPr lang="nl-NL" dirty="0">
                <a:solidFill>
                  <a:schemeClr val="tx1"/>
                </a:solidFill>
              </a:rPr>
              <a:t>Hartfalen</a:t>
            </a:r>
          </a:p>
          <a:p>
            <a:r>
              <a:rPr lang="nl-NL" dirty="0">
                <a:solidFill>
                  <a:schemeClr val="tx1"/>
                </a:solidFill>
              </a:rPr>
              <a:t>Slaapapnoe</a:t>
            </a:r>
          </a:p>
          <a:p>
            <a:endParaRPr lang="tr-TR" dirty="0"/>
          </a:p>
        </p:txBody>
      </p:sp>
      <p:pic>
        <p:nvPicPr>
          <p:cNvPr id="13314" name="Picture 2">
            <a:extLst>
              <a:ext uri="{FF2B5EF4-FFF2-40B4-BE49-F238E27FC236}">
                <a16:creationId xmlns:a16="http://schemas.microsoft.com/office/drawing/2014/main" id="{F2A64D92-C6ED-43C7-B6F2-7240079A7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51" y="3608138"/>
            <a:ext cx="60960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2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A9243E3A-3CB8-0E28-C511-52596899FD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E28B36-402F-1901-B1FF-C3F161E8AD07}"/>
              </a:ext>
            </a:extLst>
          </p:cNvPr>
          <p:cNvSpPr>
            <a:spLocks noGrp="1"/>
          </p:cNvSpPr>
          <p:nvPr>
            <p:ph type="title"/>
          </p:nvPr>
        </p:nvSpPr>
        <p:spPr>
          <a:xfrm>
            <a:off x="98856" y="365125"/>
            <a:ext cx="9382896" cy="1325563"/>
          </a:xfrm>
          <a:solidFill>
            <a:srgbClr val="FFFF00"/>
          </a:solidFill>
        </p:spPr>
        <p:txBody>
          <a:bodyPr>
            <a:normAutofit/>
          </a:bodyPr>
          <a:lstStyle/>
          <a:p>
            <a:r>
              <a:rPr lang="nl-NL" sz="4000" b="1" dirty="0"/>
              <a:t>Casus 1 Mevrouw de Jong, 76 jaar</a:t>
            </a:r>
          </a:p>
        </p:txBody>
      </p:sp>
      <p:sp>
        <p:nvSpPr>
          <p:cNvPr id="3" name="Tijdelijke aanduiding voor inhoud 2">
            <a:extLst>
              <a:ext uri="{FF2B5EF4-FFF2-40B4-BE49-F238E27FC236}">
                <a16:creationId xmlns:a16="http://schemas.microsoft.com/office/drawing/2014/main" id="{ACDE6ACC-EA99-D381-FF5B-EC4112CC74D3}"/>
              </a:ext>
            </a:extLst>
          </p:cNvPr>
          <p:cNvSpPr>
            <a:spLocks noGrp="1"/>
          </p:cNvSpPr>
          <p:nvPr>
            <p:ph idx="1"/>
          </p:nvPr>
        </p:nvSpPr>
        <p:spPr>
          <a:xfrm>
            <a:off x="838200" y="1438762"/>
            <a:ext cx="10515600" cy="4962038"/>
          </a:xfrm>
        </p:spPr>
        <p:txBody>
          <a:bodyPr>
            <a:noAutofit/>
          </a:bodyPr>
          <a:lstStyle/>
          <a:p>
            <a:pPr marL="0" indent="0">
              <a:buNone/>
            </a:pPr>
            <a:endParaRPr lang="nl-NL" dirty="0"/>
          </a:p>
          <a:p>
            <a:pPr marL="0" indent="0">
              <a:buNone/>
            </a:pPr>
            <a:r>
              <a:rPr lang="nl-NL" dirty="0">
                <a:solidFill>
                  <a:schemeClr val="tx1"/>
                </a:solidFill>
              </a:rPr>
              <a:t>Voorgeschiedenis:</a:t>
            </a:r>
          </a:p>
          <a:p>
            <a:pPr marL="0" indent="0">
              <a:buNone/>
            </a:pPr>
            <a:r>
              <a:rPr lang="nl-NL" dirty="0">
                <a:solidFill>
                  <a:schemeClr val="tx1"/>
                </a:solidFill>
              </a:rPr>
              <a:t>	- hypertensie (153/98 </a:t>
            </a:r>
            <a:r>
              <a:rPr lang="nl-NL" dirty="0" err="1">
                <a:solidFill>
                  <a:schemeClr val="tx1"/>
                </a:solidFill>
              </a:rPr>
              <a:t>mmHg</a:t>
            </a:r>
            <a:r>
              <a:rPr lang="nl-NL" dirty="0">
                <a:solidFill>
                  <a:schemeClr val="tx1"/>
                </a:solidFill>
              </a:rPr>
              <a:t>)</a:t>
            </a:r>
          </a:p>
          <a:p>
            <a:pPr marL="0" indent="0">
              <a:buNone/>
            </a:pPr>
            <a:r>
              <a:rPr lang="nl-NL" dirty="0">
                <a:solidFill>
                  <a:schemeClr val="tx1"/>
                </a:solidFill>
              </a:rPr>
              <a:t>	- diabetes mellitus II</a:t>
            </a:r>
          </a:p>
          <a:p>
            <a:pPr marL="0" indent="0">
              <a:buNone/>
            </a:pPr>
            <a:r>
              <a:rPr lang="nl-NL" dirty="0">
                <a:solidFill>
                  <a:schemeClr val="tx1"/>
                </a:solidFill>
              </a:rPr>
              <a:t>Gewicht 66 kg, normale nierfunctie, actief leven.</a:t>
            </a:r>
          </a:p>
          <a:p>
            <a:pPr marL="0" indent="0">
              <a:buNone/>
            </a:pPr>
            <a:endParaRPr lang="nl-NL" dirty="0">
              <a:solidFill>
                <a:schemeClr val="tx1"/>
              </a:solidFill>
            </a:endParaRPr>
          </a:p>
          <a:p>
            <a:pPr marL="0" indent="0">
              <a:buNone/>
            </a:pPr>
            <a:r>
              <a:rPr lang="nl-NL" dirty="0">
                <a:solidFill>
                  <a:schemeClr val="tx1"/>
                </a:solidFill>
              </a:rPr>
              <a:t>Medicatie:</a:t>
            </a:r>
          </a:p>
          <a:p>
            <a:pPr marL="0" indent="0">
              <a:buNone/>
            </a:pPr>
            <a:r>
              <a:rPr lang="nl-NL" dirty="0">
                <a:solidFill>
                  <a:schemeClr val="tx1"/>
                </a:solidFill>
              </a:rPr>
              <a:t>	- Metoprolol 1 </a:t>
            </a:r>
            <a:r>
              <a:rPr lang="nl-NL" dirty="0" err="1">
                <a:solidFill>
                  <a:schemeClr val="tx1"/>
                </a:solidFill>
              </a:rPr>
              <a:t>dd</a:t>
            </a:r>
            <a:r>
              <a:rPr lang="nl-NL" dirty="0">
                <a:solidFill>
                  <a:schemeClr val="tx1"/>
                </a:solidFill>
              </a:rPr>
              <a:t> 100 mg</a:t>
            </a:r>
          </a:p>
          <a:p>
            <a:pPr marL="0" indent="0">
              <a:buNone/>
            </a:pPr>
            <a:r>
              <a:rPr lang="nl-NL" dirty="0">
                <a:solidFill>
                  <a:schemeClr val="tx1"/>
                </a:solidFill>
              </a:rPr>
              <a:t>	- </a:t>
            </a:r>
            <a:r>
              <a:rPr lang="nl-NL" dirty="0" err="1">
                <a:solidFill>
                  <a:schemeClr val="tx1"/>
                </a:solidFill>
              </a:rPr>
              <a:t>Losartan</a:t>
            </a:r>
            <a:r>
              <a:rPr lang="nl-NL" dirty="0">
                <a:solidFill>
                  <a:schemeClr val="tx1"/>
                </a:solidFill>
              </a:rPr>
              <a:t> 1 </a:t>
            </a:r>
            <a:r>
              <a:rPr lang="nl-NL" dirty="0" err="1">
                <a:solidFill>
                  <a:schemeClr val="tx1"/>
                </a:solidFill>
              </a:rPr>
              <a:t>dd</a:t>
            </a:r>
            <a:r>
              <a:rPr lang="nl-NL" dirty="0">
                <a:solidFill>
                  <a:schemeClr val="tx1"/>
                </a:solidFill>
              </a:rPr>
              <a:t> 50 mg</a:t>
            </a:r>
          </a:p>
          <a:p>
            <a:pPr marL="0" indent="0">
              <a:buNone/>
            </a:pPr>
            <a:r>
              <a:rPr lang="nl-NL" dirty="0">
                <a:solidFill>
                  <a:schemeClr val="tx1"/>
                </a:solidFill>
              </a:rPr>
              <a:t> 	- Metformine 2 </a:t>
            </a:r>
            <a:r>
              <a:rPr lang="nl-NL" dirty="0" err="1">
                <a:solidFill>
                  <a:schemeClr val="tx1"/>
                </a:solidFill>
              </a:rPr>
              <a:t>dd</a:t>
            </a:r>
            <a:r>
              <a:rPr lang="nl-NL" dirty="0">
                <a:solidFill>
                  <a:schemeClr val="tx1"/>
                </a:solidFill>
              </a:rPr>
              <a:t> 500 mg</a:t>
            </a:r>
          </a:p>
        </p:txBody>
      </p:sp>
    </p:spTree>
    <p:extLst>
      <p:ext uri="{BB962C8B-B14F-4D97-AF65-F5344CB8AC3E}">
        <p14:creationId xmlns:p14="http://schemas.microsoft.com/office/powerpoint/2010/main" val="2300986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C8FE8-31A5-4819-A797-0C82F8A05855}"/>
              </a:ext>
            </a:extLst>
          </p:cNvPr>
          <p:cNvSpPr>
            <a:spLocks noGrp="1"/>
          </p:cNvSpPr>
          <p:nvPr>
            <p:ph type="title"/>
          </p:nvPr>
        </p:nvSpPr>
        <p:spPr/>
        <p:txBody>
          <a:bodyPr>
            <a:normAutofit/>
          </a:bodyPr>
          <a:lstStyle/>
          <a:p>
            <a:pPr algn="ctr"/>
            <a:r>
              <a:rPr lang="nl-NL" sz="4800" b="1" dirty="0"/>
              <a:t>Controle</a:t>
            </a:r>
            <a:endParaRPr lang="tr-TR" sz="4800" b="1" dirty="0"/>
          </a:p>
        </p:txBody>
      </p:sp>
      <p:sp>
        <p:nvSpPr>
          <p:cNvPr id="3" name="Tijdelijke aanduiding voor inhoud 2">
            <a:extLst>
              <a:ext uri="{FF2B5EF4-FFF2-40B4-BE49-F238E27FC236}">
                <a16:creationId xmlns:a16="http://schemas.microsoft.com/office/drawing/2014/main" id="{78978A98-FABA-4AB8-AACE-09DDC09C3904}"/>
              </a:ext>
            </a:extLst>
          </p:cNvPr>
          <p:cNvSpPr>
            <a:spLocks noGrp="1"/>
          </p:cNvSpPr>
          <p:nvPr>
            <p:ph idx="1"/>
          </p:nvPr>
        </p:nvSpPr>
        <p:spPr/>
        <p:txBody>
          <a:bodyPr/>
          <a:lstStyle/>
          <a:p>
            <a:pPr marL="0" indent="0">
              <a:buNone/>
            </a:pPr>
            <a:endParaRPr lang="nl-NL" dirty="0"/>
          </a:p>
          <a:p>
            <a:r>
              <a:rPr lang="nl-NL" dirty="0">
                <a:solidFill>
                  <a:schemeClr val="tx1"/>
                </a:solidFill>
              </a:rPr>
              <a:t>Hartfrequentie en bloeddruk</a:t>
            </a:r>
          </a:p>
          <a:p>
            <a:r>
              <a:rPr lang="nl-NL" dirty="0">
                <a:solidFill>
                  <a:schemeClr val="tx1"/>
                </a:solidFill>
              </a:rPr>
              <a:t>Klopt classificatie AF nog?</a:t>
            </a:r>
          </a:p>
          <a:p>
            <a:r>
              <a:rPr lang="nl-NL" dirty="0">
                <a:solidFill>
                  <a:schemeClr val="tx1"/>
                </a:solidFill>
              </a:rPr>
              <a:t>Symptomen AF: duizelig, hartkloppingen, dyspnoe</a:t>
            </a:r>
          </a:p>
          <a:p>
            <a:r>
              <a:rPr lang="nl-NL" dirty="0">
                <a:solidFill>
                  <a:schemeClr val="tx1"/>
                </a:solidFill>
              </a:rPr>
              <a:t>Symptomen HF: oedeem, nycturie, </a:t>
            </a:r>
            <a:r>
              <a:rPr lang="nl-NL" dirty="0" err="1">
                <a:solidFill>
                  <a:schemeClr val="tx1"/>
                </a:solidFill>
              </a:rPr>
              <a:t>orthopnoe</a:t>
            </a:r>
            <a:r>
              <a:rPr lang="nl-NL" dirty="0">
                <a:solidFill>
                  <a:schemeClr val="tx1"/>
                </a:solidFill>
              </a:rPr>
              <a:t>, dyspnoe </a:t>
            </a:r>
            <a:r>
              <a:rPr lang="nl-NL" dirty="0" err="1">
                <a:solidFill>
                  <a:schemeClr val="tx1"/>
                </a:solidFill>
              </a:rPr>
              <a:t>d’effort</a:t>
            </a:r>
            <a:endParaRPr lang="nl-NL" dirty="0">
              <a:solidFill>
                <a:schemeClr val="tx1"/>
              </a:solidFill>
            </a:endParaRPr>
          </a:p>
          <a:p>
            <a:r>
              <a:rPr lang="nl-NL" dirty="0">
                <a:solidFill>
                  <a:schemeClr val="tx1"/>
                </a:solidFill>
              </a:rPr>
              <a:t>Minimaal jaarlijks nier- en leverfunctie bij DOAC</a:t>
            </a:r>
          </a:p>
          <a:p>
            <a:r>
              <a:rPr lang="nl-NL" dirty="0">
                <a:solidFill>
                  <a:schemeClr val="tx1"/>
                </a:solidFill>
              </a:rPr>
              <a:t>Indien nog geen OAS: nu wel indicatie?</a:t>
            </a:r>
          </a:p>
          <a:p>
            <a:r>
              <a:rPr lang="nl-NL" dirty="0">
                <a:solidFill>
                  <a:schemeClr val="tx1"/>
                </a:solidFill>
              </a:rPr>
              <a:t>Dosering DOAC zo nodig aanpassen</a:t>
            </a:r>
          </a:p>
          <a:p>
            <a:pPr marL="0" indent="0">
              <a:buNone/>
            </a:pPr>
            <a:endParaRPr lang="nl-NL" dirty="0"/>
          </a:p>
        </p:txBody>
      </p:sp>
      <p:pic>
        <p:nvPicPr>
          <p:cNvPr id="16388" name="Picture 4">
            <a:extLst>
              <a:ext uri="{FF2B5EF4-FFF2-40B4-BE49-F238E27FC236}">
                <a16:creationId xmlns:a16="http://schemas.microsoft.com/office/drawing/2014/main" id="{3C6F6E12-3A5D-4A3F-A106-6F2769A40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1163574"/>
            <a:ext cx="20193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92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92587-08A4-609D-FCF9-6E0B56AC34B7}"/>
              </a:ext>
            </a:extLst>
          </p:cNvPr>
          <p:cNvSpPr>
            <a:spLocks noGrp="1"/>
          </p:cNvSpPr>
          <p:nvPr>
            <p:ph type="title"/>
          </p:nvPr>
        </p:nvSpPr>
        <p:spPr/>
        <p:txBody>
          <a:bodyPr/>
          <a:lstStyle/>
          <a:p>
            <a:r>
              <a:rPr lang="nl-NL" dirty="0"/>
              <a:t>Kan digoxine gestaakt worden bij kwetsbare ouderen</a:t>
            </a:r>
          </a:p>
        </p:txBody>
      </p:sp>
      <p:sp>
        <p:nvSpPr>
          <p:cNvPr id="3" name="Tijdelijke aanduiding voor inhoud 2">
            <a:extLst>
              <a:ext uri="{FF2B5EF4-FFF2-40B4-BE49-F238E27FC236}">
                <a16:creationId xmlns:a16="http://schemas.microsoft.com/office/drawing/2014/main" id="{9DDB2D7D-79FB-AA14-3B9C-0E055A96053D}"/>
              </a:ext>
            </a:extLst>
          </p:cNvPr>
          <p:cNvSpPr>
            <a:spLocks noGrp="1"/>
          </p:cNvSpPr>
          <p:nvPr>
            <p:ph idx="1"/>
          </p:nvPr>
        </p:nvSpPr>
        <p:spPr>
          <a:xfrm>
            <a:off x="451021" y="1795849"/>
            <a:ext cx="10515600" cy="4381114"/>
          </a:xfrm>
        </p:spPr>
        <p:txBody>
          <a:bodyPr>
            <a:normAutofit fontScale="77500" lnSpcReduction="20000"/>
          </a:bodyPr>
          <a:lstStyle/>
          <a:p>
            <a:endParaRPr lang="nl-NL" sz="3600" dirty="0">
              <a:solidFill>
                <a:schemeClr val="tx1"/>
              </a:solidFill>
              <a:sym typeface="Wingdings" panose="05000000000000000000" pitchFamily="2" charset="2"/>
            </a:endParaRPr>
          </a:p>
          <a:p>
            <a:r>
              <a:rPr lang="nl-NL" sz="3100" dirty="0">
                <a:solidFill>
                  <a:schemeClr val="tx1"/>
                </a:solidFill>
                <a:sym typeface="Wingdings" panose="05000000000000000000" pitchFamily="2" charset="2"/>
              </a:rPr>
              <a:t>Het gaat om </a:t>
            </a:r>
            <a:r>
              <a:rPr lang="nl-NL" sz="3100" dirty="0" err="1">
                <a:solidFill>
                  <a:schemeClr val="tx1"/>
                </a:solidFill>
                <a:sym typeface="Wingdings" panose="05000000000000000000" pitchFamily="2" charset="2"/>
              </a:rPr>
              <a:t>rate</a:t>
            </a:r>
            <a:r>
              <a:rPr lang="nl-NL" sz="3100" dirty="0">
                <a:solidFill>
                  <a:schemeClr val="tx1"/>
                </a:solidFill>
                <a:sym typeface="Wingdings" panose="05000000000000000000" pitchFamily="2" charset="2"/>
              </a:rPr>
              <a:t> control, als </a:t>
            </a:r>
            <a:r>
              <a:rPr lang="nl-NL" sz="3100" dirty="0" err="1">
                <a:solidFill>
                  <a:schemeClr val="tx1"/>
                </a:solidFill>
                <a:sym typeface="Wingdings" panose="05000000000000000000" pitchFamily="2" charset="2"/>
              </a:rPr>
              <a:t>pt</a:t>
            </a:r>
            <a:r>
              <a:rPr lang="nl-NL" sz="3100" dirty="0">
                <a:solidFill>
                  <a:schemeClr val="tx1"/>
                </a:solidFill>
                <a:sym typeface="Wingdings" panose="05000000000000000000" pitchFamily="2" charset="2"/>
              </a:rPr>
              <a:t> ouder worden zie je vaak de frequentie dalen, dat kan een reden zijn om te stoppen af te bouwen met de </a:t>
            </a:r>
            <a:r>
              <a:rPr lang="nl-NL" sz="3100" dirty="0" err="1">
                <a:solidFill>
                  <a:schemeClr val="tx1"/>
                </a:solidFill>
                <a:sym typeface="Wingdings" panose="05000000000000000000" pitchFamily="2" charset="2"/>
              </a:rPr>
              <a:t>rate</a:t>
            </a:r>
            <a:r>
              <a:rPr lang="nl-NL" sz="3100" dirty="0">
                <a:solidFill>
                  <a:schemeClr val="tx1"/>
                </a:solidFill>
                <a:sym typeface="Wingdings" panose="05000000000000000000" pitchFamily="2" charset="2"/>
              </a:rPr>
              <a:t>  control. </a:t>
            </a:r>
          </a:p>
          <a:p>
            <a:r>
              <a:rPr lang="nl-NL" sz="3100" dirty="0">
                <a:solidFill>
                  <a:schemeClr val="tx1"/>
                </a:solidFill>
                <a:sym typeface="Wingdings" panose="05000000000000000000" pitchFamily="2" charset="2"/>
              </a:rPr>
              <a:t>Digoxine geeft relatief weinig bijwerkingen, mits in de goede dosis. Dat kan een reden zijn om digoxine te geven. </a:t>
            </a:r>
          </a:p>
          <a:p>
            <a:r>
              <a:rPr lang="nl-NL" sz="3100" dirty="0">
                <a:solidFill>
                  <a:schemeClr val="tx1"/>
                </a:solidFill>
                <a:sym typeface="Wingdings" panose="05000000000000000000" pitchFamily="2" charset="2"/>
              </a:rPr>
              <a:t>Als een oudere 2 </a:t>
            </a:r>
            <a:r>
              <a:rPr lang="nl-NL" sz="3100" dirty="0" err="1">
                <a:solidFill>
                  <a:schemeClr val="tx1"/>
                </a:solidFill>
                <a:sym typeface="Wingdings" panose="05000000000000000000" pitchFamily="2" charset="2"/>
              </a:rPr>
              <a:t>rate</a:t>
            </a:r>
            <a:r>
              <a:rPr lang="nl-NL" sz="3100" dirty="0">
                <a:solidFill>
                  <a:schemeClr val="tx1"/>
                </a:solidFill>
                <a:sym typeface="Wingdings" panose="05000000000000000000" pitchFamily="2" charset="2"/>
              </a:rPr>
              <a:t>-middelen gebruikt, kun je proberen 1 </a:t>
            </a:r>
            <a:r>
              <a:rPr lang="nl-NL" sz="3100" dirty="0" err="1">
                <a:solidFill>
                  <a:schemeClr val="tx1"/>
                </a:solidFill>
                <a:sym typeface="Wingdings" panose="05000000000000000000" pitchFamily="2" charset="2"/>
              </a:rPr>
              <a:t>vd</a:t>
            </a:r>
            <a:r>
              <a:rPr lang="nl-NL" sz="3100" dirty="0">
                <a:solidFill>
                  <a:schemeClr val="tx1"/>
                </a:solidFill>
                <a:sym typeface="Wingdings" panose="05000000000000000000" pitchFamily="2" charset="2"/>
              </a:rPr>
              <a:t> 2 te staken.</a:t>
            </a:r>
          </a:p>
          <a:p>
            <a:r>
              <a:rPr lang="nl-NL" sz="3100" dirty="0">
                <a:solidFill>
                  <a:schemeClr val="tx1"/>
                </a:solidFill>
                <a:sym typeface="Wingdings" panose="05000000000000000000" pitchFamily="2" charset="2"/>
              </a:rPr>
              <a:t>Als de frequentie echter hoog is (&gt;110/min) geeft dat meer klachten (</a:t>
            </a:r>
            <a:r>
              <a:rPr lang="nl-NL" sz="3100" dirty="0" err="1">
                <a:solidFill>
                  <a:schemeClr val="tx1"/>
                </a:solidFill>
                <a:sym typeface="Wingdings" panose="05000000000000000000" pitchFamily="2" charset="2"/>
              </a:rPr>
              <a:t>pob</a:t>
            </a:r>
            <a:r>
              <a:rPr lang="nl-NL" sz="3100" dirty="0">
                <a:solidFill>
                  <a:schemeClr val="tx1"/>
                </a:solidFill>
                <a:sym typeface="Wingdings" panose="05000000000000000000" pitchFamily="2" charset="2"/>
              </a:rPr>
              <a:t>, hartfalen) en moet je </a:t>
            </a:r>
            <a:r>
              <a:rPr lang="nl-NL" sz="3100" dirty="0" err="1">
                <a:solidFill>
                  <a:schemeClr val="tx1"/>
                </a:solidFill>
                <a:sym typeface="Wingdings" panose="05000000000000000000" pitchFamily="2" charset="2"/>
              </a:rPr>
              <a:t>rate</a:t>
            </a:r>
            <a:r>
              <a:rPr lang="nl-NL" sz="3100" dirty="0">
                <a:solidFill>
                  <a:schemeClr val="tx1"/>
                </a:solidFill>
                <a:sym typeface="Wingdings" panose="05000000000000000000" pitchFamily="2" charset="2"/>
              </a:rPr>
              <a:t> control toepassen.</a:t>
            </a:r>
          </a:p>
          <a:p>
            <a:r>
              <a:rPr lang="nl-NL" sz="3100" dirty="0">
                <a:solidFill>
                  <a:schemeClr val="tx1"/>
                </a:solidFill>
                <a:sym typeface="Wingdings" panose="05000000000000000000" pitchFamily="2" charset="2"/>
              </a:rPr>
              <a:t>Digoxine wordt in de 2</a:t>
            </a:r>
            <a:r>
              <a:rPr lang="nl-NL" sz="3100" baseline="30000" dirty="0">
                <a:solidFill>
                  <a:schemeClr val="tx1"/>
                </a:solidFill>
                <a:sym typeface="Wingdings" panose="05000000000000000000" pitchFamily="2" charset="2"/>
              </a:rPr>
              <a:t>de</a:t>
            </a:r>
            <a:r>
              <a:rPr lang="nl-NL" sz="3100" dirty="0">
                <a:solidFill>
                  <a:schemeClr val="tx1"/>
                </a:solidFill>
                <a:sym typeface="Wingdings" panose="05000000000000000000" pitchFamily="2" charset="2"/>
              </a:rPr>
              <a:t> lijn gegeven bij hartfalen met een verminderde ejectiefractie als de klachten aanhouden ondanks adequaat ingestelde therapie.</a:t>
            </a:r>
            <a:endParaRPr lang="nl-NL" sz="3100" dirty="0">
              <a:solidFill>
                <a:schemeClr val="tx1"/>
              </a:solidFill>
            </a:endParaRPr>
          </a:p>
          <a:p>
            <a:endParaRPr lang="nl-NL" dirty="0"/>
          </a:p>
        </p:txBody>
      </p:sp>
    </p:spTree>
    <p:extLst>
      <p:ext uri="{BB962C8B-B14F-4D97-AF65-F5344CB8AC3E}">
        <p14:creationId xmlns:p14="http://schemas.microsoft.com/office/powerpoint/2010/main" val="3817726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8A509-FAAF-9C73-F246-BC5CDAD16BF0}"/>
              </a:ext>
            </a:extLst>
          </p:cNvPr>
          <p:cNvSpPr>
            <a:spLocks noGrp="1"/>
          </p:cNvSpPr>
          <p:nvPr>
            <p:ph type="title"/>
          </p:nvPr>
        </p:nvSpPr>
        <p:spPr/>
        <p:txBody>
          <a:bodyPr/>
          <a:lstStyle/>
          <a:p>
            <a:r>
              <a:rPr lang="nl-NL" b="1" dirty="0"/>
              <a:t>Afspraken FTO</a:t>
            </a:r>
          </a:p>
        </p:txBody>
      </p:sp>
      <p:sp>
        <p:nvSpPr>
          <p:cNvPr id="3" name="Tijdelijke aanduiding voor inhoud 2">
            <a:extLst>
              <a:ext uri="{FF2B5EF4-FFF2-40B4-BE49-F238E27FC236}">
                <a16:creationId xmlns:a16="http://schemas.microsoft.com/office/drawing/2014/main" id="{C1A040F5-C2A1-6CF9-8EE2-2F13C82DA4A2}"/>
              </a:ext>
            </a:extLst>
          </p:cNvPr>
          <p:cNvSpPr>
            <a:spLocks noGrp="1"/>
          </p:cNvSpPr>
          <p:nvPr>
            <p:ph idx="1"/>
          </p:nvPr>
        </p:nvSpPr>
        <p:spPr/>
        <p:txBody>
          <a:bodyPr/>
          <a:lstStyle/>
          <a:p>
            <a:r>
              <a:rPr lang="nl-NL" dirty="0">
                <a:solidFill>
                  <a:schemeClr val="tx1"/>
                </a:solidFill>
              </a:rPr>
              <a:t>Voorkeur DOAC</a:t>
            </a:r>
          </a:p>
          <a:p>
            <a:r>
              <a:rPr lang="nl-NL" dirty="0">
                <a:solidFill>
                  <a:schemeClr val="tx1"/>
                </a:solidFill>
              </a:rPr>
              <a:t>Registratie AF verbeteren</a:t>
            </a:r>
          </a:p>
          <a:p>
            <a:r>
              <a:rPr lang="nl-NL" dirty="0">
                <a:solidFill>
                  <a:schemeClr val="tx1"/>
                </a:solidFill>
              </a:rPr>
              <a:t>Heeft apotheek inzicht nierfunctie</a:t>
            </a:r>
          </a:p>
          <a:p>
            <a:endParaRPr lang="nl-NL" dirty="0"/>
          </a:p>
        </p:txBody>
      </p:sp>
      <p:graphicFrame>
        <p:nvGraphicFramePr>
          <p:cNvPr id="4" name="Tabel 3">
            <a:extLst>
              <a:ext uri="{FF2B5EF4-FFF2-40B4-BE49-F238E27FC236}">
                <a16:creationId xmlns:a16="http://schemas.microsoft.com/office/drawing/2014/main" id="{13978B46-B32E-3D20-E234-3A094EC954D0}"/>
              </a:ext>
            </a:extLst>
          </p:cNvPr>
          <p:cNvGraphicFramePr>
            <a:graphicFrameLocks noGrp="1"/>
          </p:cNvGraphicFramePr>
          <p:nvPr>
            <p:extLst>
              <p:ext uri="{D42A27DB-BD31-4B8C-83A1-F6EECF244321}">
                <p14:modId xmlns:p14="http://schemas.microsoft.com/office/powerpoint/2010/main" val="224853252"/>
              </p:ext>
            </p:extLst>
          </p:nvPr>
        </p:nvGraphicFramePr>
        <p:xfrm>
          <a:off x="838199" y="4195735"/>
          <a:ext cx="10851294" cy="1470792"/>
        </p:xfrm>
        <a:graphic>
          <a:graphicData uri="http://schemas.openxmlformats.org/drawingml/2006/table">
            <a:tbl>
              <a:tblPr firstRow="1" bandRow="1">
                <a:tableStyleId>{93296810-A885-4BE3-A3E7-6D5BEEA58F35}</a:tableStyleId>
              </a:tblPr>
              <a:tblGrid>
                <a:gridCol w="3617098">
                  <a:extLst>
                    <a:ext uri="{9D8B030D-6E8A-4147-A177-3AD203B41FA5}">
                      <a16:colId xmlns:a16="http://schemas.microsoft.com/office/drawing/2014/main" val="2578679890"/>
                    </a:ext>
                  </a:extLst>
                </a:gridCol>
                <a:gridCol w="3617098">
                  <a:extLst>
                    <a:ext uri="{9D8B030D-6E8A-4147-A177-3AD203B41FA5}">
                      <a16:colId xmlns:a16="http://schemas.microsoft.com/office/drawing/2014/main" val="606943741"/>
                    </a:ext>
                  </a:extLst>
                </a:gridCol>
                <a:gridCol w="3617098">
                  <a:extLst>
                    <a:ext uri="{9D8B030D-6E8A-4147-A177-3AD203B41FA5}">
                      <a16:colId xmlns:a16="http://schemas.microsoft.com/office/drawing/2014/main" val="740532323"/>
                    </a:ext>
                  </a:extLst>
                </a:gridCol>
              </a:tblGrid>
              <a:tr h="367698">
                <a:tc>
                  <a:txBody>
                    <a:bodyPr/>
                    <a:lstStyle/>
                    <a:p>
                      <a:r>
                        <a:rPr lang="nl-NL" dirty="0"/>
                        <a:t>AFSPRAAK</a:t>
                      </a:r>
                    </a:p>
                  </a:txBody>
                  <a:tcPr/>
                </a:tc>
                <a:tc>
                  <a:txBody>
                    <a:bodyPr/>
                    <a:lstStyle/>
                    <a:p>
                      <a:r>
                        <a:rPr lang="nl-NL" dirty="0"/>
                        <a:t>ACTIE</a:t>
                      </a:r>
                    </a:p>
                  </a:txBody>
                  <a:tcPr/>
                </a:tc>
                <a:tc>
                  <a:txBody>
                    <a:bodyPr/>
                    <a:lstStyle/>
                    <a:p>
                      <a:r>
                        <a:rPr lang="nl-NL" dirty="0"/>
                        <a:t>RESULTAATDOELSTELLING</a:t>
                      </a:r>
                    </a:p>
                  </a:txBody>
                  <a:tcPr/>
                </a:tc>
                <a:extLst>
                  <a:ext uri="{0D108BD9-81ED-4DB2-BD59-A6C34878D82A}">
                    <a16:rowId xmlns:a16="http://schemas.microsoft.com/office/drawing/2014/main" val="2171604616"/>
                  </a:ext>
                </a:extLst>
              </a:tr>
              <a:tr h="367698">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880284052"/>
                  </a:ext>
                </a:extLst>
              </a:tr>
              <a:tr h="367698">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4142538651"/>
                  </a:ext>
                </a:extLst>
              </a:tr>
              <a:tr h="367698">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57133239"/>
                  </a:ext>
                </a:extLst>
              </a:tr>
            </a:tbl>
          </a:graphicData>
        </a:graphic>
      </p:graphicFrame>
    </p:spTree>
    <p:extLst>
      <p:ext uri="{BB962C8B-B14F-4D97-AF65-F5344CB8AC3E}">
        <p14:creationId xmlns:p14="http://schemas.microsoft.com/office/powerpoint/2010/main" val="2813724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DA2DF-F2FE-12FB-B236-B386F4490751}"/>
              </a:ext>
            </a:extLst>
          </p:cNvPr>
          <p:cNvSpPr>
            <a:spLocks noGrp="1"/>
          </p:cNvSpPr>
          <p:nvPr>
            <p:ph type="title"/>
          </p:nvPr>
        </p:nvSpPr>
        <p:spPr>
          <a:xfrm>
            <a:off x="593124" y="365125"/>
            <a:ext cx="10826579" cy="1325563"/>
          </a:xfrm>
        </p:spPr>
        <p:txBody>
          <a:bodyPr/>
          <a:lstStyle/>
          <a:p>
            <a:r>
              <a:rPr lang="nl-NL" b="1" dirty="0"/>
              <a:t>Praktijkplan om registratie te verbeteren </a:t>
            </a:r>
          </a:p>
        </p:txBody>
      </p:sp>
      <p:sp>
        <p:nvSpPr>
          <p:cNvPr id="3" name="Tijdelijke aanduiding voor inhoud 2">
            <a:extLst>
              <a:ext uri="{FF2B5EF4-FFF2-40B4-BE49-F238E27FC236}">
                <a16:creationId xmlns:a16="http://schemas.microsoft.com/office/drawing/2014/main" id="{27A2F005-65AE-B806-BF81-E3DDA475E3BB}"/>
              </a:ext>
            </a:extLst>
          </p:cNvPr>
          <p:cNvSpPr>
            <a:spLocks noGrp="1"/>
          </p:cNvSpPr>
          <p:nvPr>
            <p:ph idx="1"/>
          </p:nvPr>
        </p:nvSpPr>
        <p:spPr/>
        <p:txBody>
          <a:bodyPr>
            <a:normAutofit/>
          </a:bodyPr>
          <a:lstStyle/>
          <a:p>
            <a:pPr marL="0" indent="0">
              <a:buNone/>
            </a:pPr>
            <a:r>
              <a:rPr lang="nl-NL" dirty="0">
                <a:solidFill>
                  <a:schemeClr val="tx1"/>
                </a:solidFill>
              </a:rPr>
              <a:t>Project uitdraaien op K78 – atriumfibrilleren en checken op</a:t>
            </a:r>
          </a:p>
          <a:p>
            <a:r>
              <a:rPr lang="nl-NL" dirty="0">
                <a:solidFill>
                  <a:schemeClr val="tx1"/>
                </a:solidFill>
              </a:rPr>
              <a:t>Hoofdbehandelaar: cardioloog of huisarts</a:t>
            </a:r>
          </a:p>
          <a:p>
            <a:r>
              <a:rPr lang="nl-NL" dirty="0">
                <a:solidFill>
                  <a:schemeClr val="tx1"/>
                </a:solidFill>
              </a:rPr>
              <a:t>Type AF </a:t>
            </a:r>
          </a:p>
          <a:p>
            <a:pPr lvl="2"/>
            <a:r>
              <a:rPr lang="nl-NL" sz="2400" dirty="0">
                <a:solidFill>
                  <a:schemeClr val="tx1"/>
                </a:solidFill>
              </a:rPr>
              <a:t>Eerste aanval</a:t>
            </a:r>
          </a:p>
          <a:p>
            <a:pPr lvl="2"/>
            <a:r>
              <a:rPr lang="nl-NL" sz="2400" dirty="0">
                <a:solidFill>
                  <a:schemeClr val="tx1"/>
                </a:solidFill>
              </a:rPr>
              <a:t>Paroxysmaal AF</a:t>
            </a:r>
          </a:p>
          <a:p>
            <a:pPr lvl="2"/>
            <a:r>
              <a:rPr lang="nl-NL" sz="2400" dirty="0">
                <a:solidFill>
                  <a:schemeClr val="tx1"/>
                </a:solidFill>
              </a:rPr>
              <a:t>Persisterend AF</a:t>
            </a:r>
          </a:p>
          <a:p>
            <a:pPr lvl="2"/>
            <a:r>
              <a:rPr lang="nl-NL" sz="2400" dirty="0">
                <a:solidFill>
                  <a:schemeClr val="tx1"/>
                </a:solidFill>
              </a:rPr>
              <a:t>Permanent AF</a:t>
            </a:r>
          </a:p>
        </p:txBody>
      </p:sp>
    </p:spTree>
    <p:extLst>
      <p:ext uri="{BB962C8B-B14F-4D97-AF65-F5344CB8AC3E}">
        <p14:creationId xmlns:p14="http://schemas.microsoft.com/office/powerpoint/2010/main" val="4162705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BD2212-48A6-F365-62E2-7A540F8E1474}"/>
              </a:ext>
            </a:extLst>
          </p:cNvPr>
          <p:cNvSpPr>
            <a:spLocks noGrp="1"/>
          </p:cNvSpPr>
          <p:nvPr>
            <p:ph type="title"/>
          </p:nvPr>
        </p:nvSpPr>
        <p:spPr/>
        <p:txBody>
          <a:bodyPr/>
          <a:lstStyle/>
          <a:p>
            <a:r>
              <a:rPr lang="nl-NL" b="1" dirty="0"/>
              <a:t>Praktijkplan om behandeling te verbeteren</a:t>
            </a:r>
          </a:p>
        </p:txBody>
      </p:sp>
      <p:sp>
        <p:nvSpPr>
          <p:cNvPr id="3" name="Tijdelijke aanduiding voor inhoud 2">
            <a:extLst>
              <a:ext uri="{FF2B5EF4-FFF2-40B4-BE49-F238E27FC236}">
                <a16:creationId xmlns:a16="http://schemas.microsoft.com/office/drawing/2014/main" id="{3F16D32A-EB6A-B32F-779E-46B248EB1EA5}"/>
              </a:ext>
            </a:extLst>
          </p:cNvPr>
          <p:cNvSpPr>
            <a:spLocks noGrp="1"/>
          </p:cNvSpPr>
          <p:nvPr>
            <p:ph idx="1"/>
          </p:nvPr>
        </p:nvSpPr>
        <p:spPr/>
        <p:txBody>
          <a:bodyPr>
            <a:normAutofit/>
          </a:bodyPr>
          <a:lstStyle/>
          <a:p>
            <a:r>
              <a:rPr lang="nl-NL" dirty="0">
                <a:solidFill>
                  <a:schemeClr val="tx1"/>
                </a:solidFill>
              </a:rPr>
              <a:t>CHA²DS²-VASc-score noteren</a:t>
            </a:r>
          </a:p>
          <a:p>
            <a:r>
              <a:rPr lang="nl-NL" dirty="0">
                <a:solidFill>
                  <a:schemeClr val="tx1"/>
                </a:solidFill>
              </a:rPr>
              <a:t>Antistolling gebruik: </a:t>
            </a:r>
          </a:p>
          <a:p>
            <a:pPr lvl="1"/>
            <a:r>
              <a:rPr lang="nl-NL" dirty="0">
                <a:solidFill>
                  <a:schemeClr val="tx1"/>
                </a:solidFill>
              </a:rPr>
              <a:t>Indicatie wel/niet antistolling</a:t>
            </a:r>
          </a:p>
          <a:p>
            <a:pPr lvl="1"/>
            <a:r>
              <a:rPr lang="nl-NL" dirty="0">
                <a:solidFill>
                  <a:schemeClr val="tx1"/>
                </a:solidFill>
              </a:rPr>
              <a:t>Juiste middel en dosering</a:t>
            </a:r>
          </a:p>
          <a:p>
            <a:pPr lvl="1"/>
            <a:r>
              <a:rPr lang="nl-NL" dirty="0">
                <a:solidFill>
                  <a:schemeClr val="tx1"/>
                </a:solidFill>
              </a:rPr>
              <a:t>Jaarlijkse </a:t>
            </a:r>
            <a:r>
              <a:rPr lang="nl-NL" dirty="0" err="1">
                <a:solidFill>
                  <a:schemeClr val="tx1"/>
                </a:solidFill>
              </a:rPr>
              <a:t>eGFR</a:t>
            </a:r>
            <a:r>
              <a:rPr lang="nl-NL" dirty="0">
                <a:solidFill>
                  <a:schemeClr val="tx1"/>
                </a:solidFill>
              </a:rPr>
              <a:t> controle bij DOAC</a:t>
            </a:r>
          </a:p>
          <a:p>
            <a:r>
              <a:rPr lang="nl-NL" dirty="0">
                <a:solidFill>
                  <a:schemeClr val="tx1"/>
                </a:solidFill>
              </a:rPr>
              <a:t>Hartfrequentie &lt;110/min? </a:t>
            </a:r>
          </a:p>
          <a:p>
            <a:r>
              <a:rPr lang="nl-NL" dirty="0">
                <a:solidFill>
                  <a:schemeClr val="tx1"/>
                </a:solidFill>
              </a:rPr>
              <a:t>CVRM in beeld?</a:t>
            </a:r>
          </a:p>
          <a:p>
            <a:pPr marL="0" indent="0">
              <a:buNone/>
            </a:pPr>
            <a:endParaRPr lang="nl-NL" sz="3200" dirty="0"/>
          </a:p>
        </p:txBody>
      </p:sp>
    </p:spTree>
    <p:extLst>
      <p:ext uri="{BB962C8B-B14F-4D97-AF65-F5344CB8AC3E}">
        <p14:creationId xmlns:p14="http://schemas.microsoft.com/office/powerpoint/2010/main" val="910993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7F57E-21A0-C099-852F-E53F97E31171}"/>
              </a:ext>
            </a:extLst>
          </p:cNvPr>
          <p:cNvSpPr>
            <a:spLocks noGrp="1"/>
          </p:cNvSpPr>
          <p:nvPr>
            <p:ph type="title"/>
          </p:nvPr>
        </p:nvSpPr>
        <p:spPr/>
        <p:txBody>
          <a:bodyPr/>
          <a:lstStyle/>
          <a:p>
            <a:r>
              <a:rPr lang="nl-NL" b="1" dirty="0"/>
              <a:t>Casus 1 Mevrouw de Jong, 76 jaar</a:t>
            </a:r>
          </a:p>
        </p:txBody>
      </p:sp>
      <p:sp>
        <p:nvSpPr>
          <p:cNvPr id="3" name="Tijdelijke aanduiding voor inhoud 2">
            <a:extLst>
              <a:ext uri="{FF2B5EF4-FFF2-40B4-BE49-F238E27FC236}">
                <a16:creationId xmlns:a16="http://schemas.microsoft.com/office/drawing/2014/main" id="{E3D03F2C-A964-9CAD-A66E-906936D64CE3}"/>
              </a:ext>
            </a:extLst>
          </p:cNvPr>
          <p:cNvSpPr>
            <a:spLocks noGrp="1"/>
          </p:cNvSpPr>
          <p:nvPr>
            <p:ph idx="1"/>
          </p:nvPr>
        </p:nvSpPr>
        <p:spPr>
          <a:xfrm>
            <a:off x="838200" y="1438763"/>
            <a:ext cx="10515600" cy="4351338"/>
          </a:xfrm>
        </p:spPr>
        <p:txBody>
          <a:bodyPr>
            <a:noAutofit/>
          </a:bodyPr>
          <a:lstStyle/>
          <a:p>
            <a:pPr marL="0" indent="0">
              <a:buNone/>
            </a:pPr>
            <a:endParaRPr lang="nl-NL" dirty="0"/>
          </a:p>
          <a:p>
            <a:pPr marL="0" indent="0">
              <a:buNone/>
            </a:pPr>
            <a:r>
              <a:rPr lang="nl-NL" dirty="0">
                <a:solidFill>
                  <a:schemeClr val="tx1"/>
                </a:solidFill>
              </a:rPr>
              <a:t>Voorgeschiedenis:</a:t>
            </a:r>
          </a:p>
          <a:p>
            <a:pPr marL="0" indent="0">
              <a:buNone/>
            </a:pPr>
            <a:r>
              <a:rPr lang="nl-NL" dirty="0">
                <a:solidFill>
                  <a:schemeClr val="tx1"/>
                </a:solidFill>
              </a:rPr>
              <a:t>	- hypertensie (153/98 </a:t>
            </a:r>
            <a:r>
              <a:rPr lang="nl-NL" dirty="0" err="1">
                <a:solidFill>
                  <a:schemeClr val="tx1"/>
                </a:solidFill>
              </a:rPr>
              <a:t>mmHg</a:t>
            </a:r>
            <a:r>
              <a:rPr lang="nl-NL" dirty="0">
                <a:solidFill>
                  <a:schemeClr val="tx1"/>
                </a:solidFill>
              </a:rPr>
              <a:t>)</a:t>
            </a:r>
          </a:p>
          <a:p>
            <a:pPr marL="0" indent="0">
              <a:buNone/>
            </a:pPr>
            <a:r>
              <a:rPr lang="nl-NL" dirty="0">
                <a:solidFill>
                  <a:schemeClr val="tx1"/>
                </a:solidFill>
              </a:rPr>
              <a:t>	- diabetes mellitus II</a:t>
            </a:r>
          </a:p>
          <a:p>
            <a:pPr marL="0" indent="0">
              <a:buNone/>
            </a:pPr>
            <a:r>
              <a:rPr lang="nl-NL" dirty="0">
                <a:solidFill>
                  <a:schemeClr val="tx1"/>
                </a:solidFill>
              </a:rPr>
              <a:t>Gewicht 66 kg, normale nierfunctie, actief leven.</a:t>
            </a:r>
          </a:p>
          <a:p>
            <a:pPr marL="0" indent="0">
              <a:buNone/>
            </a:pPr>
            <a:endParaRPr lang="nl-NL" dirty="0">
              <a:solidFill>
                <a:schemeClr val="tx1"/>
              </a:solidFill>
            </a:endParaRPr>
          </a:p>
          <a:p>
            <a:pPr marL="0" indent="0">
              <a:buNone/>
            </a:pPr>
            <a:r>
              <a:rPr lang="nl-NL" dirty="0">
                <a:solidFill>
                  <a:schemeClr val="tx1"/>
                </a:solidFill>
              </a:rPr>
              <a:t>Medicatie:</a:t>
            </a:r>
          </a:p>
          <a:p>
            <a:pPr marL="0" indent="0">
              <a:buNone/>
            </a:pPr>
            <a:r>
              <a:rPr lang="nl-NL" dirty="0">
                <a:solidFill>
                  <a:schemeClr val="tx1"/>
                </a:solidFill>
              </a:rPr>
              <a:t>	- Metoprolol 1 </a:t>
            </a:r>
            <a:r>
              <a:rPr lang="nl-NL" dirty="0" err="1">
                <a:solidFill>
                  <a:schemeClr val="tx1"/>
                </a:solidFill>
              </a:rPr>
              <a:t>dd</a:t>
            </a:r>
            <a:r>
              <a:rPr lang="nl-NL" dirty="0">
                <a:solidFill>
                  <a:schemeClr val="tx1"/>
                </a:solidFill>
              </a:rPr>
              <a:t> 100 mg</a:t>
            </a:r>
          </a:p>
          <a:p>
            <a:pPr marL="0" indent="0">
              <a:buNone/>
            </a:pPr>
            <a:r>
              <a:rPr lang="nl-NL" dirty="0">
                <a:solidFill>
                  <a:schemeClr val="tx1"/>
                </a:solidFill>
              </a:rPr>
              <a:t>	- </a:t>
            </a:r>
            <a:r>
              <a:rPr lang="nl-NL" dirty="0" err="1">
                <a:solidFill>
                  <a:schemeClr val="tx1"/>
                </a:solidFill>
              </a:rPr>
              <a:t>Losartan</a:t>
            </a:r>
            <a:r>
              <a:rPr lang="nl-NL" dirty="0">
                <a:solidFill>
                  <a:schemeClr val="tx1"/>
                </a:solidFill>
              </a:rPr>
              <a:t> 1 </a:t>
            </a:r>
            <a:r>
              <a:rPr lang="nl-NL" dirty="0" err="1">
                <a:solidFill>
                  <a:schemeClr val="tx1"/>
                </a:solidFill>
              </a:rPr>
              <a:t>dd</a:t>
            </a:r>
            <a:r>
              <a:rPr lang="nl-NL" dirty="0">
                <a:solidFill>
                  <a:schemeClr val="tx1"/>
                </a:solidFill>
              </a:rPr>
              <a:t> 50 mg</a:t>
            </a:r>
          </a:p>
          <a:p>
            <a:pPr marL="0" indent="0">
              <a:buNone/>
            </a:pPr>
            <a:r>
              <a:rPr lang="nl-NL" dirty="0">
                <a:solidFill>
                  <a:schemeClr val="tx1"/>
                </a:solidFill>
              </a:rPr>
              <a:t> 	- Metformine 2 </a:t>
            </a:r>
            <a:r>
              <a:rPr lang="nl-NL" dirty="0" err="1">
                <a:solidFill>
                  <a:schemeClr val="tx1"/>
                </a:solidFill>
              </a:rPr>
              <a:t>dd</a:t>
            </a:r>
            <a:r>
              <a:rPr lang="nl-NL" dirty="0">
                <a:solidFill>
                  <a:schemeClr val="tx1"/>
                </a:solidFill>
              </a:rPr>
              <a:t> 500 mg</a:t>
            </a:r>
          </a:p>
        </p:txBody>
      </p:sp>
    </p:spTree>
    <p:extLst>
      <p:ext uri="{BB962C8B-B14F-4D97-AF65-F5344CB8AC3E}">
        <p14:creationId xmlns:p14="http://schemas.microsoft.com/office/powerpoint/2010/main" val="847118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018C3BE-B5DD-6231-2B3A-5EA54E332581}"/>
              </a:ext>
            </a:extLst>
          </p:cNvPr>
          <p:cNvSpPr>
            <a:spLocks noGrp="1"/>
          </p:cNvSpPr>
          <p:nvPr>
            <p:ph idx="4294967295"/>
          </p:nvPr>
        </p:nvSpPr>
        <p:spPr>
          <a:xfrm>
            <a:off x="1230923" y="1851377"/>
            <a:ext cx="10515600" cy="4030134"/>
          </a:xfrm>
        </p:spPr>
        <p:txBody>
          <a:bodyPr>
            <a:normAutofit/>
          </a:bodyPr>
          <a:lstStyle/>
          <a:p>
            <a:pPr marL="0" indent="0">
              <a:buNone/>
            </a:pPr>
            <a:r>
              <a:rPr lang="nl-NL" dirty="0">
                <a:solidFill>
                  <a:schemeClr val="tx1"/>
                </a:solidFill>
              </a:rPr>
              <a:t>Bij reguliere controle blijkt sprake van onregelmatige pols en de Kardia toont atriumfibrilleren met een ventrikelfrequentie van 102/min.</a:t>
            </a:r>
          </a:p>
          <a:p>
            <a:pPr marL="0" indent="0">
              <a:buNone/>
            </a:pPr>
            <a:endParaRPr lang="nl-NL" dirty="0">
              <a:solidFill>
                <a:schemeClr val="tx1"/>
              </a:solidFill>
            </a:endParaRPr>
          </a:p>
          <a:p>
            <a:pPr marL="0" indent="0">
              <a:buNone/>
            </a:pPr>
            <a:r>
              <a:rPr lang="nl-NL" dirty="0">
                <a:solidFill>
                  <a:schemeClr val="tx1"/>
                </a:solidFill>
              </a:rPr>
              <a:t>- wat is de CHA²DS²VASc score?</a:t>
            </a:r>
          </a:p>
          <a:p>
            <a:pPr marL="0" indent="0">
              <a:buNone/>
            </a:pPr>
            <a:r>
              <a:rPr lang="nl-NL" dirty="0">
                <a:solidFill>
                  <a:schemeClr val="tx1"/>
                </a:solidFill>
              </a:rPr>
              <a:t>- welke antistolling adviseer je?</a:t>
            </a:r>
          </a:p>
          <a:p>
            <a:pPr marL="0" indent="0">
              <a:buNone/>
            </a:pPr>
            <a:r>
              <a:rPr lang="nl-NL" dirty="0">
                <a:solidFill>
                  <a:schemeClr val="tx1"/>
                </a:solidFill>
              </a:rPr>
              <a:t>- aanvullende behandeling? </a:t>
            </a:r>
          </a:p>
        </p:txBody>
      </p:sp>
    </p:spTree>
    <p:extLst>
      <p:ext uri="{BB962C8B-B14F-4D97-AF65-F5344CB8AC3E}">
        <p14:creationId xmlns:p14="http://schemas.microsoft.com/office/powerpoint/2010/main" val="2973873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018C3BE-B5DD-6231-2B3A-5EA54E332581}"/>
              </a:ext>
            </a:extLst>
          </p:cNvPr>
          <p:cNvSpPr>
            <a:spLocks noGrp="1"/>
          </p:cNvSpPr>
          <p:nvPr>
            <p:ph idx="4294967295"/>
          </p:nvPr>
        </p:nvSpPr>
        <p:spPr>
          <a:xfrm>
            <a:off x="515815" y="468924"/>
            <a:ext cx="11230708" cy="5849814"/>
          </a:xfrm>
        </p:spPr>
        <p:txBody>
          <a:bodyPr>
            <a:normAutofit lnSpcReduction="10000"/>
          </a:bodyPr>
          <a:lstStyle/>
          <a:p>
            <a:pPr marL="0" indent="0">
              <a:buNone/>
            </a:pPr>
            <a:endParaRPr lang="nl-NL" sz="3200" dirty="0">
              <a:solidFill>
                <a:schemeClr val="tx1"/>
              </a:solidFill>
            </a:endParaRPr>
          </a:p>
          <a:p>
            <a:pPr marL="0" indent="0">
              <a:buNone/>
            </a:pPr>
            <a:endParaRPr lang="nl-NL" sz="3200" dirty="0">
              <a:solidFill>
                <a:schemeClr val="tx1"/>
              </a:solidFill>
            </a:endParaRPr>
          </a:p>
          <a:p>
            <a:pPr marL="0" indent="0">
              <a:buNone/>
            </a:pPr>
            <a:endParaRPr lang="nl-NL" sz="3200" dirty="0">
              <a:solidFill>
                <a:schemeClr val="tx1"/>
              </a:solidFill>
            </a:endParaRPr>
          </a:p>
          <a:p>
            <a:pPr marL="0" indent="0">
              <a:buNone/>
            </a:pPr>
            <a:r>
              <a:rPr lang="nl-NL" sz="3200" dirty="0">
                <a:solidFill>
                  <a:schemeClr val="tx1"/>
                </a:solidFill>
              </a:rPr>
              <a:t>- </a:t>
            </a:r>
            <a:r>
              <a:rPr lang="nl-NL" dirty="0">
                <a:solidFill>
                  <a:schemeClr val="tx1"/>
                </a:solidFill>
              </a:rPr>
              <a:t>CHA²DS²VASc score = 5</a:t>
            </a:r>
          </a:p>
          <a:p>
            <a:pPr marL="0" indent="0">
              <a:buNone/>
            </a:pPr>
            <a:r>
              <a:rPr lang="nl-NL" dirty="0">
                <a:solidFill>
                  <a:schemeClr val="tx1"/>
                </a:solidFill>
              </a:rPr>
              <a:t>- antistolling : </a:t>
            </a:r>
          </a:p>
          <a:p>
            <a:pPr marL="0" indent="0">
              <a:buNone/>
            </a:pPr>
            <a:r>
              <a:rPr lang="nl-NL" dirty="0">
                <a:solidFill>
                  <a:schemeClr val="tx1"/>
                </a:solidFill>
              </a:rPr>
              <a:t>	- voorkeur DOAC, bv </a:t>
            </a:r>
            <a:r>
              <a:rPr lang="nl-NL" dirty="0" err="1">
                <a:solidFill>
                  <a:schemeClr val="tx1"/>
                </a:solidFill>
              </a:rPr>
              <a:t>apixaban</a:t>
            </a:r>
            <a:r>
              <a:rPr lang="nl-NL" dirty="0">
                <a:solidFill>
                  <a:schemeClr val="tx1"/>
                </a:solidFill>
              </a:rPr>
              <a:t> 2 </a:t>
            </a:r>
            <a:r>
              <a:rPr lang="nl-NL" dirty="0" err="1">
                <a:solidFill>
                  <a:schemeClr val="tx1"/>
                </a:solidFill>
              </a:rPr>
              <a:t>dd</a:t>
            </a:r>
            <a:r>
              <a:rPr lang="nl-NL" dirty="0">
                <a:solidFill>
                  <a:schemeClr val="tx1"/>
                </a:solidFill>
              </a:rPr>
              <a:t> 5 mg, </a:t>
            </a:r>
            <a:r>
              <a:rPr lang="nl-NL" dirty="0" err="1">
                <a:solidFill>
                  <a:schemeClr val="tx1"/>
                </a:solidFill>
              </a:rPr>
              <a:t>edoxaban</a:t>
            </a:r>
            <a:r>
              <a:rPr lang="nl-NL" dirty="0">
                <a:solidFill>
                  <a:schemeClr val="tx1"/>
                </a:solidFill>
              </a:rPr>
              <a:t> 1 </a:t>
            </a:r>
            <a:r>
              <a:rPr lang="nl-NL" dirty="0" err="1">
                <a:solidFill>
                  <a:schemeClr val="tx1"/>
                </a:solidFill>
              </a:rPr>
              <a:t>dd</a:t>
            </a:r>
            <a:r>
              <a:rPr lang="nl-NL" dirty="0">
                <a:solidFill>
                  <a:schemeClr val="tx1"/>
                </a:solidFill>
              </a:rPr>
              <a:t> 		60 mg</a:t>
            </a:r>
          </a:p>
          <a:p>
            <a:pPr marL="0" indent="0">
              <a:buNone/>
            </a:pPr>
            <a:r>
              <a:rPr lang="nl-NL" dirty="0">
                <a:solidFill>
                  <a:schemeClr val="tx1"/>
                </a:solidFill>
              </a:rPr>
              <a:t>- aanvullende behandeling:</a:t>
            </a:r>
          </a:p>
          <a:p>
            <a:pPr marL="0" indent="0">
              <a:buNone/>
            </a:pPr>
            <a:r>
              <a:rPr lang="nl-NL" dirty="0">
                <a:solidFill>
                  <a:schemeClr val="tx1"/>
                </a:solidFill>
              </a:rPr>
              <a:t>	- Bloeddruk regulatie, bv </a:t>
            </a:r>
            <a:r>
              <a:rPr lang="nl-NL" dirty="0" err="1">
                <a:solidFill>
                  <a:schemeClr val="tx1"/>
                </a:solidFill>
              </a:rPr>
              <a:t>losartan</a:t>
            </a:r>
            <a:r>
              <a:rPr lang="nl-NL" dirty="0">
                <a:solidFill>
                  <a:schemeClr val="tx1"/>
                </a:solidFill>
              </a:rPr>
              <a:t> hoger doseren, 				toevoegen hydrochloorthiazide</a:t>
            </a:r>
          </a:p>
          <a:p>
            <a:pPr marL="0" indent="0">
              <a:buNone/>
            </a:pPr>
            <a:r>
              <a:rPr lang="nl-NL" dirty="0">
                <a:solidFill>
                  <a:schemeClr val="tx1"/>
                </a:solidFill>
              </a:rPr>
              <a:t>	- bij klachten verlagen van hartfrequentie door metoprolol 			ophogen of digoxine toevoegen</a:t>
            </a:r>
          </a:p>
          <a:p>
            <a:pPr marL="0" indent="0">
              <a:buNone/>
            </a:pPr>
            <a:r>
              <a:rPr lang="nl-NL" dirty="0">
                <a:solidFill>
                  <a:schemeClr val="tx1"/>
                </a:solidFill>
              </a:rPr>
              <a:t>	- diabetes goed reguleren</a:t>
            </a:r>
          </a:p>
        </p:txBody>
      </p:sp>
    </p:spTree>
    <p:extLst>
      <p:ext uri="{BB962C8B-B14F-4D97-AF65-F5344CB8AC3E}">
        <p14:creationId xmlns:p14="http://schemas.microsoft.com/office/powerpoint/2010/main" val="1983313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2ECC4-5A11-A6F0-9BDC-5D43461B764D}"/>
              </a:ext>
            </a:extLst>
          </p:cNvPr>
          <p:cNvSpPr>
            <a:spLocks noGrp="1"/>
          </p:cNvSpPr>
          <p:nvPr>
            <p:ph type="title"/>
          </p:nvPr>
        </p:nvSpPr>
        <p:spPr/>
        <p:txBody>
          <a:bodyPr/>
          <a:lstStyle/>
          <a:p>
            <a:r>
              <a:rPr lang="nl-NL" b="1" dirty="0"/>
              <a:t>Casus 2 Mevrouw Jansen, 65 jaar</a:t>
            </a:r>
          </a:p>
        </p:txBody>
      </p:sp>
      <p:sp>
        <p:nvSpPr>
          <p:cNvPr id="3" name="Tijdelijke aanduiding voor inhoud 2">
            <a:extLst>
              <a:ext uri="{FF2B5EF4-FFF2-40B4-BE49-F238E27FC236}">
                <a16:creationId xmlns:a16="http://schemas.microsoft.com/office/drawing/2014/main" id="{A32532ED-8681-2E01-448E-2205079AF43A}"/>
              </a:ext>
            </a:extLst>
          </p:cNvPr>
          <p:cNvSpPr>
            <a:spLocks noGrp="1"/>
          </p:cNvSpPr>
          <p:nvPr>
            <p:ph idx="1"/>
          </p:nvPr>
        </p:nvSpPr>
        <p:spPr/>
        <p:txBody>
          <a:bodyPr/>
          <a:lstStyle/>
          <a:p>
            <a:pPr marL="0" indent="0">
              <a:buNone/>
            </a:pPr>
            <a:r>
              <a:rPr lang="nl-NL" dirty="0">
                <a:solidFill>
                  <a:schemeClr val="tx1"/>
                </a:solidFill>
              </a:rPr>
              <a:t>Bij POH controle: onregelmatige hartslag -&gt; Atriumfibrilleren</a:t>
            </a:r>
          </a:p>
          <a:p>
            <a:r>
              <a:rPr lang="nl-NL" dirty="0">
                <a:solidFill>
                  <a:schemeClr val="tx1"/>
                </a:solidFill>
              </a:rPr>
              <a:t>Rookt 20 sigaretten per dag</a:t>
            </a:r>
          </a:p>
          <a:p>
            <a:r>
              <a:rPr lang="nl-NL" dirty="0">
                <a:solidFill>
                  <a:schemeClr val="tx1"/>
                </a:solidFill>
              </a:rPr>
              <a:t>Tennist 2 uur per week</a:t>
            </a:r>
          </a:p>
          <a:p>
            <a:r>
              <a:rPr lang="nl-NL" dirty="0">
                <a:solidFill>
                  <a:schemeClr val="tx1"/>
                </a:solidFill>
              </a:rPr>
              <a:t>4 kopjes koffie per dag</a:t>
            </a:r>
          </a:p>
          <a:p>
            <a:r>
              <a:rPr lang="nl-NL" dirty="0">
                <a:solidFill>
                  <a:schemeClr val="tx1"/>
                </a:solidFill>
              </a:rPr>
              <a:t>2 EH alcohol per dag</a:t>
            </a:r>
          </a:p>
          <a:p>
            <a:r>
              <a:rPr lang="nl-NL" dirty="0" err="1">
                <a:solidFill>
                  <a:schemeClr val="tx1"/>
                </a:solidFill>
              </a:rPr>
              <a:t>Fam</a:t>
            </a:r>
            <a:r>
              <a:rPr lang="nl-NL" dirty="0">
                <a:solidFill>
                  <a:schemeClr val="tx1"/>
                </a:solidFill>
              </a:rPr>
              <a:t>: P 56 jaar plotse dood, M leeft nog, st. na CVA</a:t>
            </a:r>
          </a:p>
          <a:p>
            <a:r>
              <a:rPr lang="nl-NL" dirty="0">
                <a:solidFill>
                  <a:schemeClr val="tx1"/>
                </a:solidFill>
              </a:rPr>
              <a:t>Gewicht 65 kg (BMI 21,5)</a:t>
            </a:r>
          </a:p>
          <a:p>
            <a:r>
              <a:rPr lang="nl-NL" dirty="0">
                <a:solidFill>
                  <a:schemeClr val="tx1"/>
                </a:solidFill>
              </a:rPr>
              <a:t>RR 160/99, P 120 </a:t>
            </a:r>
            <a:r>
              <a:rPr lang="nl-NL" dirty="0" err="1">
                <a:solidFill>
                  <a:schemeClr val="tx1"/>
                </a:solidFill>
              </a:rPr>
              <a:t>irr</a:t>
            </a:r>
            <a:endParaRPr lang="nl-NL" dirty="0">
              <a:solidFill>
                <a:schemeClr val="tx1"/>
              </a:solidFill>
            </a:endParaRPr>
          </a:p>
          <a:p>
            <a:pPr marL="0" indent="0">
              <a:buNone/>
            </a:pPr>
            <a:endParaRPr lang="nl-NL" dirty="0"/>
          </a:p>
        </p:txBody>
      </p:sp>
    </p:spTree>
    <p:extLst>
      <p:ext uri="{BB962C8B-B14F-4D97-AF65-F5344CB8AC3E}">
        <p14:creationId xmlns:p14="http://schemas.microsoft.com/office/powerpoint/2010/main" val="1292018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63FDEF1-08DA-28A0-A2EC-5D24C7A45EEB}"/>
              </a:ext>
            </a:extLst>
          </p:cNvPr>
          <p:cNvSpPr>
            <a:spLocks noGrp="1"/>
          </p:cNvSpPr>
          <p:nvPr>
            <p:ph idx="4294967295"/>
          </p:nvPr>
        </p:nvSpPr>
        <p:spPr>
          <a:xfrm>
            <a:off x="1230924" y="1606377"/>
            <a:ext cx="10515600" cy="4324865"/>
          </a:xfrm>
        </p:spPr>
        <p:txBody>
          <a:bodyPr>
            <a:normAutofit/>
          </a:bodyPr>
          <a:lstStyle/>
          <a:p>
            <a:endParaRPr lang="nl-NL" dirty="0">
              <a:solidFill>
                <a:schemeClr val="tx1"/>
              </a:solidFill>
            </a:endParaRPr>
          </a:p>
          <a:p>
            <a:r>
              <a:rPr lang="nl-NL" dirty="0">
                <a:solidFill>
                  <a:schemeClr val="tx1"/>
                </a:solidFill>
              </a:rPr>
              <a:t>Welk aanvullend onderzoek is geïndiceerd?</a:t>
            </a:r>
          </a:p>
          <a:p>
            <a:pPr marL="0" indent="0">
              <a:buNone/>
            </a:pPr>
            <a:endParaRPr lang="nl-NL" dirty="0">
              <a:solidFill>
                <a:schemeClr val="tx1"/>
              </a:solidFill>
            </a:endParaRPr>
          </a:p>
          <a:p>
            <a:r>
              <a:rPr lang="nl-NL" dirty="0">
                <a:solidFill>
                  <a:schemeClr val="tx1"/>
                </a:solidFill>
              </a:rPr>
              <a:t>Wat is de CHA²DS²VASc score?</a:t>
            </a:r>
          </a:p>
          <a:p>
            <a:pPr marL="0" indent="0">
              <a:buNone/>
            </a:pPr>
            <a:endParaRPr lang="nl-NL" dirty="0">
              <a:solidFill>
                <a:schemeClr val="tx1"/>
              </a:solidFill>
            </a:endParaRPr>
          </a:p>
          <a:p>
            <a:r>
              <a:rPr lang="nl-NL" dirty="0">
                <a:solidFill>
                  <a:schemeClr val="tx1"/>
                </a:solidFill>
              </a:rPr>
              <a:t>Welke medicatie is geïndiceerd?</a:t>
            </a:r>
          </a:p>
          <a:p>
            <a:pPr marL="0" indent="0">
              <a:buNone/>
            </a:pPr>
            <a:endParaRPr lang="nl-NL" dirty="0">
              <a:solidFill>
                <a:schemeClr val="tx1"/>
              </a:solidFill>
            </a:endParaRPr>
          </a:p>
          <a:p>
            <a:r>
              <a:rPr lang="nl-NL" dirty="0">
                <a:solidFill>
                  <a:schemeClr val="tx1"/>
                </a:solidFill>
              </a:rPr>
              <a:t>Welke niet medicamenteuze adviezen zijn geïndiceerd?</a:t>
            </a:r>
          </a:p>
        </p:txBody>
      </p:sp>
    </p:spTree>
    <p:extLst>
      <p:ext uri="{BB962C8B-B14F-4D97-AF65-F5344CB8AC3E}">
        <p14:creationId xmlns:p14="http://schemas.microsoft.com/office/powerpoint/2010/main" val="369829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5590FD9F-4EF8-E351-6815-CF6C2A55B977}"/>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FC9F6BD-2764-F611-738C-C5955D3CBFB5}"/>
              </a:ext>
            </a:extLst>
          </p:cNvPr>
          <p:cNvSpPr>
            <a:spLocks noGrp="1"/>
          </p:cNvSpPr>
          <p:nvPr>
            <p:ph idx="4294967295"/>
          </p:nvPr>
        </p:nvSpPr>
        <p:spPr>
          <a:xfrm>
            <a:off x="741406" y="1754659"/>
            <a:ext cx="10470291" cy="3590454"/>
          </a:xfrm>
          <a:solidFill>
            <a:srgbClr val="FFFF00"/>
          </a:solidFill>
        </p:spPr>
        <p:txBody>
          <a:bodyPr>
            <a:normAutofit/>
          </a:bodyPr>
          <a:lstStyle/>
          <a:p>
            <a:pPr marL="0" indent="0">
              <a:buNone/>
            </a:pPr>
            <a:r>
              <a:rPr lang="nl-NL" dirty="0">
                <a:solidFill>
                  <a:schemeClr val="tx1"/>
                </a:solidFill>
              </a:rPr>
              <a:t>Bij reguliere controle blijkt sprake van onregelmatige pols en de Kardia toont atriumfibrilleren met een ventrikelfrequentie van 102/min.</a:t>
            </a:r>
          </a:p>
          <a:p>
            <a:pPr marL="0" indent="0">
              <a:buNone/>
            </a:pPr>
            <a:endParaRPr lang="nl-NL" dirty="0">
              <a:solidFill>
                <a:schemeClr val="tx1"/>
              </a:solidFill>
            </a:endParaRPr>
          </a:p>
          <a:p>
            <a:pPr marL="0" indent="0">
              <a:buNone/>
            </a:pPr>
            <a:r>
              <a:rPr lang="nl-NL" dirty="0">
                <a:solidFill>
                  <a:schemeClr val="tx1"/>
                </a:solidFill>
              </a:rPr>
              <a:t>- hoe kom je tot een antistollingsadvies?</a:t>
            </a:r>
          </a:p>
          <a:p>
            <a:pPr marL="0" indent="0">
              <a:buNone/>
            </a:pPr>
            <a:r>
              <a:rPr lang="nl-NL" dirty="0">
                <a:solidFill>
                  <a:schemeClr val="tx1"/>
                </a:solidFill>
              </a:rPr>
              <a:t>- welke antistolling adviseer je?</a:t>
            </a:r>
          </a:p>
          <a:p>
            <a:pPr marL="0" indent="0">
              <a:buNone/>
            </a:pPr>
            <a:r>
              <a:rPr lang="nl-NL" dirty="0">
                <a:solidFill>
                  <a:schemeClr val="tx1"/>
                </a:solidFill>
              </a:rPr>
              <a:t>- aanvullende behandeling? </a:t>
            </a:r>
            <a:endParaRPr lang="nl-NL" sz="2000" dirty="0">
              <a:solidFill>
                <a:schemeClr val="tx1"/>
              </a:solidFill>
            </a:endParaRPr>
          </a:p>
        </p:txBody>
      </p:sp>
    </p:spTree>
    <p:extLst>
      <p:ext uri="{BB962C8B-B14F-4D97-AF65-F5344CB8AC3E}">
        <p14:creationId xmlns:p14="http://schemas.microsoft.com/office/powerpoint/2010/main" val="1255647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2D2C01-9AAA-E55A-95EB-529AC067BA13}"/>
              </a:ext>
            </a:extLst>
          </p:cNvPr>
          <p:cNvSpPr>
            <a:spLocks noGrp="1"/>
          </p:cNvSpPr>
          <p:nvPr>
            <p:ph idx="4294967295"/>
          </p:nvPr>
        </p:nvSpPr>
        <p:spPr>
          <a:xfrm>
            <a:off x="1008184" y="442301"/>
            <a:ext cx="10515600" cy="6319743"/>
          </a:xfrm>
        </p:spPr>
        <p:txBody>
          <a:bodyPr>
            <a:normAutofit fontScale="92500" lnSpcReduction="10000"/>
          </a:bodyPr>
          <a:lstStyle/>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a:p>
            <a:r>
              <a:rPr lang="nl-NL" dirty="0">
                <a:solidFill>
                  <a:schemeClr val="tx1"/>
                </a:solidFill>
              </a:rPr>
              <a:t>Aanvullend onderzoek:</a:t>
            </a:r>
          </a:p>
          <a:p>
            <a:pPr lvl="1"/>
            <a:r>
              <a:rPr lang="nl-NL" dirty="0">
                <a:solidFill>
                  <a:schemeClr val="tx1"/>
                </a:solidFill>
              </a:rPr>
              <a:t>Ecg of </a:t>
            </a:r>
            <a:r>
              <a:rPr lang="nl-NL" dirty="0" err="1">
                <a:solidFill>
                  <a:schemeClr val="tx1"/>
                </a:solidFill>
              </a:rPr>
              <a:t>Kardia</a:t>
            </a:r>
            <a:endParaRPr lang="nl-NL" dirty="0">
              <a:solidFill>
                <a:schemeClr val="tx1"/>
              </a:solidFill>
            </a:endParaRPr>
          </a:p>
          <a:p>
            <a:pPr lvl="1"/>
            <a:r>
              <a:rPr lang="nl-NL" dirty="0">
                <a:solidFill>
                  <a:schemeClr val="tx1"/>
                </a:solidFill>
              </a:rPr>
              <a:t>Echo cor</a:t>
            </a:r>
          </a:p>
          <a:p>
            <a:pPr lvl="1"/>
            <a:r>
              <a:rPr lang="nl-NL" dirty="0">
                <a:solidFill>
                  <a:schemeClr val="tx1"/>
                </a:solidFill>
              </a:rPr>
              <a:t>Lab: </a:t>
            </a:r>
            <a:r>
              <a:rPr lang="nl-NL" dirty="0" err="1">
                <a:solidFill>
                  <a:schemeClr val="tx1"/>
                </a:solidFill>
              </a:rPr>
              <a:t>Hb</a:t>
            </a:r>
            <a:r>
              <a:rPr lang="nl-NL" dirty="0">
                <a:solidFill>
                  <a:schemeClr val="tx1"/>
                </a:solidFill>
              </a:rPr>
              <a:t>, TSH, glucose, </a:t>
            </a:r>
            <a:r>
              <a:rPr lang="nl-NL" dirty="0" err="1">
                <a:solidFill>
                  <a:schemeClr val="tx1"/>
                </a:solidFill>
              </a:rPr>
              <a:t>eGFR</a:t>
            </a:r>
            <a:r>
              <a:rPr lang="nl-NL" dirty="0">
                <a:solidFill>
                  <a:schemeClr val="tx1"/>
                </a:solidFill>
              </a:rPr>
              <a:t>/Creatinine, K, cholesterolspectrum, ALAT</a:t>
            </a:r>
          </a:p>
          <a:p>
            <a:r>
              <a:rPr lang="nl-NL" dirty="0">
                <a:solidFill>
                  <a:schemeClr val="tx1"/>
                </a:solidFill>
              </a:rPr>
              <a:t>CHA²DS²VASc score = 3 (vrouw, 65 jaar, hypertensie)</a:t>
            </a:r>
          </a:p>
          <a:p>
            <a:r>
              <a:rPr lang="nl-NL" dirty="0">
                <a:solidFill>
                  <a:schemeClr val="tx1"/>
                </a:solidFill>
              </a:rPr>
              <a:t>Medicatie:</a:t>
            </a:r>
          </a:p>
          <a:p>
            <a:pPr lvl="1"/>
            <a:r>
              <a:rPr lang="nl-NL" dirty="0">
                <a:solidFill>
                  <a:schemeClr val="tx1"/>
                </a:solidFill>
              </a:rPr>
              <a:t>DOAC</a:t>
            </a:r>
          </a:p>
          <a:p>
            <a:pPr lvl="1"/>
            <a:r>
              <a:rPr lang="nl-NL" dirty="0">
                <a:solidFill>
                  <a:schemeClr val="tx1"/>
                </a:solidFill>
              </a:rPr>
              <a:t>Metoprolol 1 </a:t>
            </a:r>
            <a:r>
              <a:rPr lang="nl-NL" dirty="0" err="1">
                <a:solidFill>
                  <a:schemeClr val="tx1"/>
                </a:solidFill>
              </a:rPr>
              <a:t>dd</a:t>
            </a:r>
            <a:r>
              <a:rPr lang="nl-NL" dirty="0">
                <a:solidFill>
                  <a:schemeClr val="tx1"/>
                </a:solidFill>
              </a:rPr>
              <a:t> 50 mg </a:t>
            </a:r>
            <a:r>
              <a:rPr lang="nl-NL" dirty="0" err="1">
                <a:solidFill>
                  <a:schemeClr val="tx1"/>
                </a:solidFill>
              </a:rPr>
              <a:t>mga</a:t>
            </a:r>
            <a:r>
              <a:rPr lang="nl-NL" dirty="0">
                <a:solidFill>
                  <a:schemeClr val="tx1"/>
                </a:solidFill>
              </a:rPr>
              <a:t>, zo nodig ophogen</a:t>
            </a:r>
          </a:p>
          <a:p>
            <a:pPr lvl="1"/>
            <a:r>
              <a:rPr lang="nl-NL" dirty="0">
                <a:solidFill>
                  <a:schemeClr val="tx1"/>
                </a:solidFill>
              </a:rPr>
              <a:t>Antihypertensivum</a:t>
            </a:r>
          </a:p>
          <a:p>
            <a:pPr lvl="1"/>
            <a:r>
              <a:rPr lang="nl-NL" dirty="0">
                <a:solidFill>
                  <a:schemeClr val="tx1"/>
                </a:solidFill>
              </a:rPr>
              <a:t>Zo nodig statine</a:t>
            </a:r>
          </a:p>
          <a:p>
            <a:r>
              <a:rPr lang="nl-NL" dirty="0">
                <a:solidFill>
                  <a:schemeClr val="tx1"/>
                </a:solidFill>
              </a:rPr>
              <a:t>Niet medicamenteuze adviezen:</a:t>
            </a:r>
          </a:p>
          <a:p>
            <a:pPr lvl="1"/>
            <a:r>
              <a:rPr lang="nl-NL" dirty="0">
                <a:solidFill>
                  <a:schemeClr val="tx1"/>
                </a:solidFill>
              </a:rPr>
              <a:t>Minimaal 30 min per dag matig intensieve lichaamsbeweging</a:t>
            </a:r>
          </a:p>
          <a:p>
            <a:pPr lvl="1"/>
            <a:r>
              <a:rPr lang="nl-NL" dirty="0">
                <a:solidFill>
                  <a:schemeClr val="tx1"/>
                </a:solidFill>
              </a:rPr>
              <a:t>Alcohol staken</a:t>
            </a:r>
          </a:p>
          <a:p>
            <a:endParaRPr lang="nl-NL" dirty="0"/>
          </a:p>
          <a:p>
            <a:endParaRPr lang="nl-NL" dirty="0"/>
          </a:p>
          <a:p>
            <a:pPr lvl="1"/>
            <a:endParaRPr lang="nl-NL" dirty="0"/>
          </a:p>
        </p:txBody>
      </p:sp>
    </p:spTree>
    <p:extLst>
      <p:ext uri="{BB962C8B-B14F-4D97-AF65-F5344CB8AC3E}">
        <p14:creationId xmlns:p14="http://schemas.microsoft.com/office/powerpoint/2010/main" val="340978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rial_Fibrillation">
            <a:hlinkClick r:id="" action="ppaction://media"/>
            <a:extLst>
              <a:ext uri="{FF2B5EF4-FFF2-40B4-BE49-F238E27FC236}">
                <a16:creationId xmlns:a16="http://schemas.microsoft.com/office/drawing/2014/main" id="{C8DF7F3A-0212-4C52-8B8B-6143D2C78A0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54162" y="1273681"/>
            <a:ext cx="3807982" cy="4846522"/>
          </a:xfrm>
          <a:prstGeom prst="rect">
            <a:avLst/>
          </a:prstGeom>
        </p:spPr>
      </p:pic>
      <p:sp>
        <p:nvSpPr>
          <p:cNvPr id="2" name="Titel 1">
            <a:extLst>
              <a:ext uri="{FF2B5EF4-FFF2-40B4-BE49-F238E27FC236}">
                <a16:creationId xmlns:a16="http://schemas.microsoft.com/office/drawing/2014/main" id="{EA278A33-F96B-B212-F84C-AEF973B8BCD7}"/>
              </a:ext>
            </a:extLst>
          </p:cNvPr>
          <p:cNvSpPr>
            <a:spLocks noGrp="1"/>
          </p:cNvSpPr>
          <p:nvPr>
            <p:ph type="title"/>
          </p:nvPr>
        </p:nvSpPr>
        <p:spPr/>
        <p:txBody>
          <a:bodyPr>
            <a:normAutofit/>
          </a:bodyPr>
          <a:lstStyle/>
          <a:p>
            <a:r>
              <a:rPr lang="nl-NL" b="1" dirty="0"/>
              <a:t>Wat is atriumfibrilleren?</a:t>
            </a:r>
          </a:p>
        </p:txBody>
      </p:sp>
    </p:spTree>
    <p:extLst>
      <p:ext uri="{BB962C8B-B14F-4D97-AF65-F5344CB8AC3E}">
        <p14:creationId xmlns:p14="http://schemas.microsoft.com/office/powerpoint/2010/main" val="164322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E362E-B36B-D7A7-1AA1-CB4A1A181BFB}"/>
              </a:ext>
            </a:extLst>
          </p:cNvPr>
          <p:cNvSpPr>
            <a:spLocks noGrp="1"/>
          </p:cNvSpPr>
          <p:nvPr>
            <p:ph type="title"/>
          </p:nvPr>
        </p:nvSpPr>
        <p:spPr>
          <a:xfrm>
            <a:off x="1981200" y="274640"/>
            <a:ext cx="8229600" cy="706089"/>
          </a:xfrm>
        </p:spPr>
        <p:txBody>
          <a:bodyPr>
            <a:normAutofit/>
          </a:bodyPr>
          <a:lstStyle/>
          <a:p>
            <a:pPr algn="ctr"/>
            <a:r>
              <a:rPr lang="nl-NL" b="1" dirty="0"/>
              <a:t>Pathofysiologie</a:t>
            </a:r>
          </a:p>
        </p:txBody>
      </p:sp>
      <p:sp>
        <p:nvSpPr>
          <p:cNvPr id="3" name="Tijdelijke aanduiding voor inhoud 2">
            <a:extLst>
              <a:ext uri="{FF2B5EF4-FFF2-40B4-BE49-F238E27FC236}">
                <a16:creationId xmlns:a16="http://schemas.microsoft.com/office/drawing/2014/main" id="{C18019F1-72FC-F1AA-D542-133321993F06}"/>
              </a:ext>
            </a:extLst>
          </p:cNvPr>
          <p:cNvSpPr>
            <a:spLocks noGrp="1"/>
          </p:cNvSpPr>
          <p:nvPr>
            <p:ph sz="half" idx="1"/>
          </p:nvPr>
        </p:nvSpPr>
        <p:spPr/>
        <p:txBody>
          <a:bodyPr>
            <a:normAutofit/>
          </a:bodyPr>
          <a:lstStyle/>
          <a:p>
            <a:pPr marL="0" indent="0">
              <a:lnSpc>
                <a:spcPct val="110000"/>
              </a:lnSpc>
              <a:buNone/>
            </a:pPr>
            <a:r>
              <a:rPr lang="nl-NL" sz="3000" dirty="0">
                <a:solidFill>
                  <a:schemeClr val="tx1"/>
                </a:solidFill>
              </a:rPr>
              <a:t>Atriale veranderingen </a:t>
            </a:r>
            <a:r>
              <a:rPr lang="nl-NL" sz="2400" dirty="0" err="1">
                <a:solidFill>
                  <a:schemeClr val="tx1"/>
                </a:solidFill>
              </a:rPr>
              <a:t>oa</a:t>
            </a:r>
            <a:r>
              <a:rPr lang="nl-NL" sz="2400" dirty="0">
                <a:solidFill>
                  <a:schemeClr val="tx1"/>
                </a:solidFill>
              </a:rPr>
              <a:t>:</a:t>
            </a:r>
            <a:endParaRPr lang="nl-NL" sz="3200" dirty="0">
              <a:solidFill>
                <a:schemeClr val="tx1"/>
              </a:solidFill>
            </a:endParaRPr>
          </a:p>
          <a:p>
            <a:pPr lvl="1"/>
            <a:endParaRPr lang="nl-NL" dirty="0">
              <a:solidFill>
                <a:schemeClr val="tx1"/>
              </a:solidFill>
            </a:endParaRPr>
          </a:p>
          <a:p>
            <a:pPr lvl="1"/>
            <a:r>
              <a:rPr lang="nl-NL" dirty="0">
                <a:solidFill>
                  <a:schemeClr val="tx1"/>
                </a:solidFill>
              </a:rPr>
              <a:t>fibrose</a:t>
            </a:r>
          </a:p>
          <a:p>
            <a:pPr lvl="1"/>
            <a:r>
              <a:rPr lang="nl-NL" dirty="0">
                <a:solidFill>
                  <a:schemeClr val="tx1"/>
                </a:solidFill>
              </a:rPr>
              <a:t>hypocontractie		</a:t>
            </a:r>
          </a:p>
          <a:p>
            <a:pPr lvl="1"/>
            <a:r>
              <a:rPr lang="nl-NL" dirty="0">
                <a:solidFill>
                  <a:schemeClr val="tx1"/>
                </a:solidFill>
              </a:rPr>
              <a:t>vet infiltratie</a:t>
            </a:r>
          </a:p>
          <a:p>
            <a:pPr lvl="1"/>
            <a:r>
              <a:rPr lang="nl-NL" dirty="0">
                <a:solidFill>
                  <a:schemeClr val="tx1"/>
                </a:solidFill>
              </a:rPr>
              <a:t>ontsteking </a:t>
            </a:r>
            <a:r>
              <a:rPr lang="nl-NL" sz="2000" dirty="0">
                <a:solidFill>
                  <a:schemeClr val="tx1"/>
                </a:solidFill>
              </a:rPr>
              <a:t>(inflammatie)</a:t>
            </a:r>
          </a:p>
          <a:p>
            <a:pPr lvl="1"/>
            <a:r>
              <a:rPr lang="nl-NL" dirty="0">
                <a:solidFill>
                  <a:schemeClr val="tx1"/>
                </a:solidFill>
              </a:rPr>
              <a:t> ionentransport kanalen</a:t>
            </a:r>
          </a:p>
          <a:p>
            <a:pPr lvl="1"/>
            <a:r>
              <a:rPr lang="nl-NL" dirty="0">
                <a:solidFill>
                  <a:schemeClr val="tx1"/>
                </a:solidFill>
              </a:rPr>
              <a:t>vasculaire </a:t>
            </a:r>
            <a:r>
              <a:rPr lang="nl-NL" dirty="0" err="1">
                <a:solidFill>
                  <a:schemeClr val="tx1"/>
                </a:solidFill>
              </a:rPr>
              <a:t>remoddeling</a:t>
            </a:r>
            <a:endParaRPr lang="nl-NL" dirty="0">
              <a:solidFill>
                <a:schemeClr val="tx1"/>
              </a:solidFill>
            </a:endParaRPr>
          </a:p>
          <a:p>
            <a:pPr lvl="1"/>
            <a:endParaRPr lang="nl-NL" dirty="0"/>
          </a:p>
          <a:p>
            <a:endParaRPr lang="nl-NL" dirty="0"/>
          </a:p>
        </p:txBody>
      </p:sp>
      <p:sp>
        <p:nvSpPr>
          <p:cNvPr id="4" name="Tijdelijke aanduiding voor inhoud 3">
            <a:extLst>
              <a:ext uri="{FF2B5EF4-FFF2-40B4-BE49-F238E27FC236}">
                <a16:creationId xmlns:a16="http://schemas.microsoft.com/office/drawing/2014/main" id="{7A2CCE05-377E-6023-44C3-9145E8A821B6}"/>
              </a:ext>
            </a:extLst>
          </p:cNvPr>
          <p:cNvSpPr>
            <a:spLocks noGrp="1"/>
          </p:cNvSpPr>
          <p:nvPr>
            <p:ph sz="half" idx="2"/>
          </p:nvPr>
        </p:nvSpPr>
        <p:spPr>
          <a:xfrm>
            <a:off x="6172199" y="1825625"/>
            <a:ext cx="5945659" cy="4351338"/>
          </a:xfrm>
        </p:spPr>
        <p:txBody>
          <a:bodyPr>
            <a:normAutofit/>
          </a:bodyPr>
          <a:lstStyle/>
          <a:p>
            <a:pPr marL="0" indent="0">
              <a:buNone/>
            </a:pPr>
            <a:r>
              <a:rPr lang="nl-NL" dirty="0"/>
              <a:t>		</a:t>
            </a:r>
          </a:p>
          <a:p>
            <a:pPr marL="0" indent="0">
              <a:buNone/>
            </a:pPr>
            <a:r>
              <a:rPr lang="nl-NL" dirty="0"/>
              <a:t>		</a:t>
            </a:r>
            <a:r>
              <a:rPr lang="nl-NL" sz="2400" dirty="0">
                <a:solidFill>
                  <a:schemeClr val="tx1"/>
                </a:solidFill>
              </a:rPr>
              <a:t>ectopie en</a:t>
            </a:r>
          </a:p>
          <a:p>
            <a:pPr marL="0" indent="0">
              <a:buNone/>
            </a:pPr>
            <a:r>
              <a:rPr lang="nl-NL" sz="2400" dirty="0">
                <a:solidFill>
                  <a:schemeClr val="tx1"/>
                </a:solidFill>
              </a:rPr>
              <a:t>		geleidingsstoornissen</a:t>
            </a:r>
          </a:p>
          <a:p>
            <a:pPr marL="0" indent="0">
              <a:buNone/>
            </a:pPr>
            <a:endParaRPr lang="nl-NL" sz="2400" dirty="0"/>
          </a:p>
          <a:p>
            <a:pPr marL="0" indent="0">
              <a:buNone/>
            </a:pPr>
            <a:r>
              <a:rPr lang="nl-NL" sz="2400" dirty="0"/>
              <a:t>		</a:t>
            </a:r>
          </a:p>
          <a:p>
            <a:pPr marL="0" indent="0">
              <a:buNone/>
            </a:pPr>
            <a:r>
              <a:rPr lang="nl-NL" sz="2400" dirty="0"/>
              <a:t>		</a:t>
            </a:r>
            <a:r>
              <a:rPr lang="nl-NL" sz="2400" dirty="0">
                <a:solidFill>
                  <a:schemeClr val="tx1"/>
                </a:solidFill>
              </a:rPr>
              <a:t>verhoogde </a:t>
            </a:r>
          </a:p>
          <a:p>
            <a:pPr marL="0" indent="0">
              <a:buNone/>
            </a:pPr>
            <a:r>
              <a:rPr lang="nl-NL" sz="2400" dirty="0">
                <a:solidFill>
                  <a:schemeClr val="tx1"/>
                </a:solidFill>
              </a:rPr>
              <a:t>		stollingsneiging</a:t>
            </a:r>
          </a:p>
          <a:p>
            <a:pPr marL="0" indent="0">
              <a:buNone/>
            </a:pPr>
            <a:endParaRPr lang="nl-NL" dirty="0"/>
          </a:p>
        </p:txBody>
      </p:sp>
      <p:sp>
        <p:nvSpPr>
          <p:cNvPr id="5" name="Tekstvak 4">
            <a:extLst>
              <a:ext uri="{FF2B5EF4-FFF2-40B4-BE49-F238E27FC236}">
                <a16:creationId xmlns:a16="http://schemas.microsoft.com/office/drawing/2014/main" id="{1CF4B3BB-7322-25EC-2AAA-FFF81E96E540}"/>
              </a:ext>
            </a:extLst>
          </p:cNvPr>
          <p:cNvSpPr txBox="1"/>
          <p:nvPr/>
        </p:nvSpPr>
        <p:spPr>
          <a:xfrm>
            <a:off x="7176120" y="6222417"/>
            <a:ext cx="4572000" cy="523220"/>
          </a:xfrm>
          <a:prstGeom prst="rect">
            <a:avLst/>
          </a:prstGeom>
          <a:noFill/>
        </p:spPr>
        <p:txBody>
          <a:bodyPr wrap="square">
            <a:spAutoFit/>
          </a:bodyPr>
          <a:lstStyle/>
          <a:p>
            <a:r>
              <a:rPr lang="nl-NL" sz="1400" dirty="0">
                <a:solidFill>
                  <a:srgbClr val="323157"/>
                </a:solidFill>
                <a:latin typeface="+mj-lt"/>
                <a:ea typeface="Arial Unicode MS" panose="020B0604020202020204" pitchFamily="34" charset="-128"/>
                <a:cs typeface="Arial Unicode MS" panose="020B0604020202020204" pitchFamily="34" charset="-128"/>
              </a:rPr>
              <a:t>Hindricks 2020</a:t>
            </a:r>
            <a:endParaRPr lang="nl-NL" sz="1400" dirty="0">
              <a:latin typeface="+mj-lt"/>
              <a:ea typeface="Arial Unicode MS" panose="020B0604020202020204" pitchFamily="34" charset="-128"/>
              <a:cs typeface="Arial Unicode MS" panose="020B0604020202020204" pitchFamily="34" charset="-128"/>
            </a:endParaRPr>
          </a:p>
          <a:p>
            <a:endParaRPr lang="nl-NL" sz="1400" dirty="0"/>
          </a:p>
        </p:txBody>
      </p:sp>
      <p:sp>
        <p:nvSpPr>
          <p:cNvPr id="7" name="Pijl links 6">
            <a:extLst>
              <a:ext uri="{FF2B5EF4-FFF2-40B4-BE49-F238E27FC236}">
                <a16:creationId xmlns:a16="http://schemas.microsoft.com/office/drawing/2014/main" id="{04834328-2F04-087D-80EA-BD24F03D5B3D}"/>
              </a:ext>
            </a:extLst>
          </p:cNvPr>
          <p:cNvSpPr/>
          <p:nvPr/>
        </p:nvSpPr>
        <p:spPr>
          <a:xfrm rot="20353058">
            <a:off x="6308039" y="271069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 name="Pijl links 7">
            <a:extLst>
              <a:ext uri="{FF2B5EF4-FFF2-40B4-BE49-F238E27FC236}">
                <a16:creationId xmlns:a16="http://schemas.microsoft.com/office/drawing/2014/main" id="{BEBA0DB0-E8DA-38D1-878A-EE251E2C3E49}"/>
              </a:ext>
            </a:extLst>
          </p:cNvPr>
          <p:cNvSpPr/>
          <p:nvPr/>
        </p:nvSpPr>
        <p:spPr>
          <a:xfrm rot="1439239">
            <a:off x="6353424" y="4035603"/>
            <a:ext cx="978408" cy="5208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Kader 8">
            <a:extLst>
              <a:ext uri="{FF2B5EF4-FFF2-40B4-BE49-F238E27FC236}">
                <a16:creationId xmlns:a16="http://schemas.microsoft.com/office/drawing/2014/main" id="{D9F6A06D-28F2-7106-C269-D4833BD87C6D}"/>
              </a:ext>
            </a:extLst>
          </p:cNvPr>
          <p:cNvSpPr/>
          <p:nvPr/>
        </p:nvSpPr>
        <p:spPr>
          <a:xfrm>
            <a:off x="7520424" y="2005808"/>
            <a:ext cx="3963122" cy="1347333"/>
          </a:xfrm>
          <a:prstGeom prst="frame">
            <a:avLst>
              <a:gd name="adj1" fmla="val 33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0" name="Kader 9">
            <a:extLst>
              <a:ext uri="{FF2B5EF4-FFF2-40B4-BE49-F238E27FC236}">
                <a16:creationId xmlns:a16="http://schemas.microsoft.com/office/drawing/2014/main" id="{F30CE5E8-9A55-6564-3FA7-12DA0F355538}"/>
              </a:ext>
            </a:extLst>
          </p:cNvPr>
          <p:cNvSpPr/>
          <p:nvPr/>
        </p:nvSpPr>
        <p:spPr>
          <a:xfrm>
            <a:off x="7547858" y="3859217"/>
            <a:ext cx="3935688" cy="1347333"/>
          </a:xfrm>
          <a:prstGeom prst="frame">
            <a:avLst>
              <a:gd name="adj1" fmla="val 42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2" name="Kader 11">
            <a:extLst>
              <a:ext uri="{FF2B5EF4-FFF2-40B4-BE49-F238E27FC236}">
                <a16:creationId xmlns:a16="http://schemas.microsoft.com/office/drawing/2014/main" id="{6FEF6C15-FB0C-2BAE-8937-B8B92F7A4DC0}"/>
              </a:ext>
            </a:extLst>
          </p:cNvPr>
          <p:cNvSpPr/>
          <p:nvPr/>
        </p:nvSpPr>
        <p:spPr>
          <a:xfrm>
            <a:off x="573024" y="1482943"/>
            <a:ext cx="5522976" cy="4190006"/>
          </a:xfrm>
          <a:prstGeom prst="frame">
            <a:avLst>
              <a:gd name="adj1" fmla="val 1230"/>
            </a:avLst>
          </a:prstGeom>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4938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699FE57-CD15-4F02-B9D2-1D4D5BD96A63}"/>
              </a:ext>
            </a:extLst>
          </p:cNvPr>
          <p:cNvSpPr>
            <a:spLocks noGrp="1"/>
          </p:cNvSpPr>
          <p:nvPr>
            <p:ph type="title"/>
          </p:nvPr>
        </p:nvSpPr>
        <p:spPr/>
        <p:txBody>
          <a:bodyPr/>
          <a:lstStyle/>
          <a:p>
            <a:pPr algn="ctr"/>
            <a:r>
              <a:rPr lang="nl-NL" b="1" dirty="0"/>
              <a:t>Diagnose AF middels (1-afl) ECG</a:t>
            </a:r>
            <a:endParaRPr lang="tr-TR" b="1" dirty="0"/>
          </a:p>
        </p:txBody>
      </p:sp>
      <p:sp>
        <p:nvSpPr>
          <p:cNvPr id="11" name="Tijdelijke aanduiding voor inhoud 10">
            <a:extLst>
              <a:ext uri="{FF2B5EF4-FFF2-40B4-BE49-F238E27FC236}">
                <a16:creationId xmlns:a16="http://schemas.microsoft.com/office/drawing/2014/main" id="{A76F8B08-D0DC-4FA0-A652-15683E511772}"/>
              </a:ext>
            </a:extLst>
          </p:cNvPr>
          <p:cNvSpPr>
            <a:spLocks noGrp="1"/>
          </p:cNvSpPr>
          <p:nvPr>
            <p:ph idx="1"/>
          </p:nvPr>
        </p:nvSpPr>
        <p:spPr>
          <a:xfrm>
            <a:off x="5525167" y="1926893"/>
            <a:ext cx="6318504" cy="4282567"/>
          </a:xfrm>
        </p:spPr>
        <p:txBody>
          <a:bodyPr vert="horz" lIns="91440" tIns="45720" rIns="91440" bIns="45720" rtlCol="0" anchor="t">
            <a:normAutofit fontScale="85000" lnSpcReduction="20000"/>
          </a:bodyPr>
          <a:lstStyle/>
          <a:p>
            <a:pPr marL="0" indent="0">
              <a:lnSpc>
                <a:spcPct val="90000"/>
              </a:lnSpc>
              <a:spcBef>
                <a:spcPct val="20000"/>
              </a:spcBef>
              <a:buNone/>
              <a:defRPr/>
            </a:pPr>
            <a:r>
              <a:rPr lang="nl-NL" sz="2600" b="1" kern="0" dirty="0">
                <a:solidFill>
                  <a:schemeClr val="tx1"/>
                </a:solidFill>
                <a:latin typeface="Arial" panose="020B0604020202020204" pitchFamily="34" charset="0"/>
                <a:cs typeface="Arial" panose="020B0604020202020204" pitchFamily="34" charset="0"/>
              </a:rPr>
              <a:t>Normaal Sinusritme</a:t>
            </a:r>
          </a:p>
          <a:p>
            <a:pPr marL="342900" indent="-342900">
              <a:lnSpc>
                <a:spcPct val="90000"/>
              </a:lnSpc>
              <a:spcBef>
                <a:spcPct val="20000"/>
              </a:spcBef>
              <a:buFontTx/>
              <a:buChar char="•"/>
              <a:defRPr/>
            </a:pPr>
            <a:r>
              <a:rPr lang="nl-NL" sz="2600" kern="0" dirty="0">
                <a:solidFill>
                  <a:schemeClr val="tx1"/>
                </a:solidFill>
                <a:latin typeface="Arial" panose="020B0604020202020204" pitchFamily="34" charset="0"/>
                <a:cs typeface="Arial" panose="020B0604020202020204" pitchFamily="34" charset="0"/>
              </a:rPr>
              <a:t>Normale hartfrequentie</a:t>
            </a:r>
          </a:p>
          <a:p>
            <a:pPr marL="342900" indent="-342900">
              <a:lnSpc>
                <a:spcPct val="90000"/>
              </a:lnSpc>
              <a:spcBef>
                <a:spcPct val="20000"/>
              </a:spcBef>
              <a:buFontTx/>
              <a:buChar char="•"/>
              <a:defRPr/>
            </a:pPr>
            <a:r>
              <a:rPr lang="nl-NL" sz="2600" kern="0" dirty="0">
                <a:solidFill>
                  <a:schemeClr val="tx1"/>
                </a:solidFill>
                <a:latin typeface="Arial" panose="020B0604020202020204" pitchFamily="34" charset="0"/>
                <a:cs typeface="Arial" panose="020B0604020202020204" pitchFamily="34" charset="0"/>
              </a:rPr>
              <a:t>Regulair ritme</a:t>
            </a:r>
          </a:p>
          <a:p>
            <a:pPr marL="342900" indent="-342900">
              <a:lnSpc>
                <a:spcPct val="90000"/>
              </a:lnSpc>
              <a:spcBef>
                <a:spcPct val="20000"/>
              </a:spcBef>
              <a:buFontTx/>
              <a:buChar char="•"/>
              <a:defRPr/>
            </a:pPr>
            <a:r>
              <a:rPr lang="nl-NL" sz="2600" kern="0" dirty="0">
                <a:solidFill>
                  <a:schemeClr val="tx1"/>
                </a:solidFill>
                <a:latin typeface="Arial" panose="020B0604020202020204" pitchFamily="34" charset="0"/>
                <a:cs typeface="Arial" panose="020B0604020202020204" pitchFamily="34" charset="0"/>
              </a:rPr>
              <a:t>P-toppen</a:t>
            </a:r>
          </a:p>
          <a:p>
            <a:pPr marL="342900" indent="-342900">
              <a:lnSpc>
                <a:spcPct val="90000"/>
              </a:lnSpc>
              <a:spcBef>
                <a:spcPct val="20000"/>
              </a:spcBef>
              <a:buFontTx/>
              <a:buChar char="•"/>
              <a:defRPr/>
            </a:pPr>
            <a:r>
              <a:rPr lang="nl-NL" sz="2600" kern="0" dirty="0">
                <a:solidFill>
                  <a:schemeClr val="tx1"/>
                </a:solidFill>
                <a:latin typeface="Arial" panose="020B0604020202020204" pitchFamily="34" charset="0"/>
                <a:cs typeface="Arial" panose="020B0604020202020204" pitchFamily="34" charset="0"/>
              </a:rPr>
              <a:t>Rechte basislijn</a:t>
            </a:r>
          </a:p>
          <a:p>
            <a:pPr marL="742950" lvl="1" indent="-285750">
              <a:lnSpc>
                <a:spcPct val="90000"/>
              </a:lnSpc>
              <a:spcBef>
                <a:spcPct val="20000"/>
              </a:spcBef>
              <a:defRPr/>
            </a:pPr>
            <a:endParaRPr lang="nl-NL" sz="2600" kern="0" dirty="0">
              <a:solidFill>
                <a:schemeClr val="tx1"/>
              </a:solidFill>
              <a:latin typeface="Arial" panose="020B0604020202020204" pitchFamily="34" charset="0"/>
              <a:cs typeface="Arial" panose="020B0604020202020204" pitchFamily="34" charset="0"/>
            </a:endParaRPr>
          </a:p>
          <a:p>
            <a:pPr marL="0" indent="0">
              <a:lnSpc>
                <a:spcPct val="90000"/>
              </a:lnSpc>
              <a:spcBef>
                <a:spcPct val="50000"/>
              </a:spcBef>
              <a:buNone/>
              <a:defRPr/>
            </a:pPr>
            <a:r>
              <a:rPr lang="nl-NL" sz="2600" b="1" kern="0" dirty="0">
                <a:solidFill>
                  <a:schemeClr val="tx1"/>
                </a:solidFill>
                <a:latin typeface="Arial"/>
                <a:cs typeface="Arial"/>
              </a:rPr>
              <a:t>Atriumfibrilleren</a:t>
            </a:r>
            <a:endParaRPr lang="nl-NL" sz="2600" b="1" kern="0" dirty="0">
              <a:solidFill>
                <a:schemeClr val="tx1"/>
              </a:solidFill>
              <a:latin typeface="Arial" panose="020B0604020202020204" pitchFamily="34" charset="0"/>
              <a:cs typeface="Arial" panose="020B0604020202020204" pitchFamily="34" charset="0"/>
            </a:endParaRPr>
          </a:p>
          <a:p>
            <a:pPr marL="342900" indent="-342900">
              <a:lnSpc>
                <a:spcPct val="90000"/>
              </a:lnSpc>
              <a:spcBef>
                <a:spcPct val="50000"/>
              </a:spcBef>
              <a:buFontTx/>
              <a:buChar char="•"/>
              <a:defRPr/>
            </a:pPr>
            <a:r>
              <a:rPr lang="nl-NL" sz="2600" kern="0" dirty="0">
                <a:solidFill>
                  <a:schemeClr val="tx1"/>
                </a:solidFill>
                <a:latin typeface="Arial" panose="020B0604020202020204" pitchFamily="34" charset="0"/>
                <a:cs typeface="Arial" panose="020B0604020202020204" pitchFamily="34" charset="0"/>
              </a:rPr>
              <a:t>Hartfrequentie verhoogd (verminderd is ook mogelijk)</a:t>
            </a:r>
          </a:p>
          <a:p>
            <a:pPr marL="342900" indent="-342900">
              <a:lnSpc>
                <a:spcPct val="90000"/>
              </a:lnSpc>
              <a:spcBef>
                <a:spcPct val="50000"/>
              </a:spcBef>
              <a:buFontTx/>
              <a:buChar char="•"/>
              <a:defRPr/>
            </a:pPr>
            <a:r>
              <a:rPr lang="nl-NL" sz="2600" kern="0" dirty="0">
                <a:solidFill>
                  <a:schemeClr val="tx1"/>
                </a:solidFill>
                <a:latin typeface="Arial" panose="020B0604020202020204" pitchFamily="34" charset="0"/>
                <a:cs typeface="Arial" panose="020B0604020202020204" pitchFamily="34" charset="0"/>
              </a:rPr>
              <a:t>Afwezige P-top (afleidingen II en V1)</a:t>
            </a:r>
          </a:p>
          <a:p>
            <a:pPr marL="342900" indent="-342900">
              <a:lnSpc>
                <a:spcPct val="90000"/>
              </a:lnSpc>
              <a:spcBef>
                <a:spcPct val="50000"/>
              </a:spcBef>
              <a:buFontTx/>
              <a:buChar char="•"/>
              <a:defRPr/>
            </a:pPr>
            <a:r>
              <a:rPr lang="nl-NL" sz="2600" kern="0" dirty="0">
                <a:solidFill>
                  <a:schemeClr val="tx1"/>
                </a:solidFill>
                <a:latin typeface="Arial" panose="020B0604020202020204" pitchFamily="34" charset="0"/>
                <a:cs typeface="Arial" panose="020B0604020202020204" pitchFamily="34" charset="0"/>
              </a:rPr>
              <a:t>Afstand tussen de </a:t>
            </a:r>
            <a:r>
              <a:rPr lang="nl-NL" sz="2600" kern="0" dirty="0" err="1">
                <a:solidFill>
                  <a:schemeClr val="tx1"/>
                </a:solidFill>
                <a:latin typeface="Arial" panose="020B0604020202020204" pitchFamily="34" charset="0"/>
                <a:cs typeface="Arial" panose="020B0604020202020204" pitchFamily="34" charset="0"/>
              </a:rPr>
              <a:t>QRS-complexen</a:t>
            </a:r>
            <a:r>
              <a:rPr lang="nl-NL" sz="2600" kern="0" dirty="0">
                <a:solidFill>
                  <a:schemeClr val="tx1"/>
                </a:solidFill>
                <a:latin typeface="Arial" panose="020B0604020202020204" pitchFamily="34" charset="0"/>
                <a:cs typeface="Arial" panose="020B0604020202020204" pitchFamily="34" charset="0"/>
              </a:rPr>
              <a:t> </a:t>
            </a:r>
            <a:r>
              <a:rPr lang="nl-NL" sz="2600" kern="0" dirty="0" err="1">
                <a:solidFill>
                  <a:schemeClr val="tx1"/>
                </a:solidFill>
                <a:latin typeface="Arial" panose="020B0604020202020204" pitchFamily="34" charset="0"/>
                <a:cs typeface="Arial" panose="020B0604020202020204" pitchFamily="34" charset="0"/>
              </a:rPr>
              <a:t>irregulair</a:t>
            </a:r>
            <a:endParaRPr lang="nl-NL" sz="2600" kern="0" dirty="0">
              <a:solidFill>
                <a:schemeClr val="tx1"/>
              </a:solidFill>
              <a:latin typeface="Arial" panose="020B0604020202020204" pitchFamily="34" charset="0"/>
              <a:cs typeface="Arial" panose="020B0604020202020204" pitchFamily="34" charset="0"/>
            </a:endParaRPr>
          </a:p>
          <a:p>
            <a:pPr marL="342900" indent="-342900">
              <a:lnSpc>
                <a:spcPct val="90000"/>
              </a:lnSpc>
              <a:spcBef>
                <a:spcPct val="50000"/>
              </a:spcBef>
              <a:buFontTx/>
              <a:buChar char="•"/>
              <a:defRPr/>
            </a:pPr>
            <a:r>
              <a:rPr lang="nl-NL" sz="2600" kern="0" dirty="0">
                <a:solidFill>
                  <a:schemeClr val="tx1"/>
                </a:solidFill>
                <a:latin typeface="Arial" panose="020B0604020202020204" pitchFamily="34" charset="0"/>
                <a:cs typeface="Arial" panose="020B0604020202020204" pitchFamily="34" charset="0"/>
              </a:rPr>
              <a:t>Golvende onregelmatige basislijn</a:t>
            </a:r>
            <a:endParaRPr lang="en-GB" sz="2600" kern="0" dirty="0">
              <a:solidFill>
                <a:schemeClr val="tx1"/>
              </a:solidFill>
              <a:latin typeface="Arial" panose="020B0604020202020204" pitchFamily="34" charset="0"/>
              <a:cs typeface="Arial" panose="020B0604020202020204" pitchFamily="34" charset="0"/>
            </a:endParaRPr>
          </a:p>
          <a:p>
            <a:endParaRPr lang="tr-TR" dirty="0"/>
          </a:p>
        </p:txBody>
      </p:sp>
      <p:grpSp>
        <p:nvGrpSpPr>
          <p:cNvPr id="7" name="Group 10">
            <a:extLst>
              <a:ext uri="{FF2B5EF4-FFF2-40B4-BE49-F238E27FC236}">
                <a16:creationId xmlns:a16="http://schemas.microsoft.com/office/drawing/2014/main" id="{C8CF86DE-DDF6-4B94-BCEF-A7E20CB5605E}"/>
              </a:ext>
            </a:extLst>
          </p:cNvPr>
          <p:cNvGrpSpPr>
            <a:grpSpLocks/>
          </p:cNvGrpSpPr>
          <p:nvPr/>
        </p:nvGrpSpPr>
        <p:grpSpPr bwMode="auto">
          <a:xfrm>
            <a:off x="1157606" y="1867631"/>
            <a:ext cx="3821112" cy="1262062"/>
            <a:chOff x="426" y="1004"/>
            <a:chExt cx="2407" cy="795"/>
          </a:xfrm>
        </p:grpSpPr>
        <p:sp>
          <p:nvSpPr>
            <p:cNvPr id="8" name="Rectangle 11">
              <a:extLst>
                <a:ext uri="{FF2B5EF4-FFF2-40B4-BE49-F238E27FC236}">
                  <a16:creationId xmlns:a16="http://schemas.microsoft.com/office/drawing/2014/main" id="{EDF99946-4BD2-4469-A8EC-4178A7B65421}"/>
                </a:ext>
              </a:extLst>
            </p:cNvPr>
            <p:cNvSpPr>
              <a:spLocks noChangeArrowheads="1"/>
            </p:cNvSpPr>
            <p:nvPr/>
          </p:nvSpPr>
          <p:spPr bwMode="auto">
            <a:xfrm>
              <a:off x="426" y="1004"/>
              <a:ext cx="2407" cy="795"/>
            </a:xfrm>
            <a:prstGeom prst="rect">
              <a:avLst/>
            </a:prstGeom>
            <a:noFill/>
            <a:ln w="25400" algn="ctr">
              <a:noFill/>
              <a:miter lim="800000"/>
              <a:headEnd/>
              <a:tailEnd/>
            </a:ln>
            <a:extLst>
              <a:ext uri="{909E8E84-426E-40DD-AFC4-6F175D3DCCD1}">
                <a14:hiddenFill xmlns:a14="http://schemas.microsoft.com/office/drawing/2010/main">
                  <a:solidFill>
                    <a:srgbClr val="FFFFFF"/>
                  </a:solidFill>
                </a14:hiddenFill>
              </a:ext>
            </a:extLst>
          </p:spPr>
          <p:txBody>
            <a:bodyPr wrap="none" lIns="91414" tIns="45708" rIns="91414" bIns="457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nl-NL">
                <a:solidFill>
                  <a:srgbClr val="FF0000"/>
                </a:solidFill>
                <a:latin typeface="Calibri" panose="020F0502020204030204" pitchFamily="34" charset="0"/>
              </a:endParaRPr>
            </a:p>
          </p:txBody>
        </p:sp>
        <p:pic>
          <p:nvPicPr>
            <p:cNvPr id="9" name="Picture 14">
              <a:extLst>
                <a:ext uri="{FF2B5EF4-FFF2-40B4-BE49-F238E27FC236}">
                  <a16:creationId xmlns:a16="http://schemas.microsoft.com/office/drawing/2014/main" id="{4C3599FA-6377-4C70-919A-2511D8456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 y="1222"/>
              <a:ext cx="2391" cy="515"/>
            </a:xfrm>
            <a:prstGeom prst="rect">
              <a:avLst/>
            </a:prstGeom>
            <a:noFill/>
            <a:ln w="25400" algn="ctr">
              <a:noFill/>
              <a:miter lim="800000"/>
              <a:headEnd/>
              <a:tailEnd/>
            </a:ln>
            <a:extLst>
              <a:ext uri="{909E8E84-426E-40DD-AFC4-6F175D3DCCD1}">
                <a14:hiddenFill xmlns:a14="http://schemas.microsoft.com/office/drawing/2010/main">
                  <a:solidFill>
                    <a:srgbClr val="FFFFFF"/>
                  </a:solidFill>
                </a14:hiddenFill>
              </a:ext>
            </a:extLst>
          </p:spPr>
        </p:pic>
      </p:grpSp>
      <p:grpSp>
        <p:nvGrpSpPr>
          <p:cNvPr id="12" name="Group 5">
            <a:extLst>
              <a:ext uri="{FF2B5EF4-FFF2-40B4-BE49-F238E27FC236}">
                <a16:creationId xmlns:a16="http://schemas.microsoft.com/office/drawing/2014/main" id="{0A696990-F205-438C-A73F-C4D2312F759D}"/>
              </a:ext>
            </a:extLst>
          </p:cNvPr>
          <p:cNvGrpSpPr>
            <a:grpSpLocks/>
          </p:cNvGrpSpPr>
          <p:nvPr/>
        </p:nvGrpSpPr>
        <p:grpSpPr bwMode="auto">
          <a:xfrm>
            <a:off x="1117061" y="4046952"/>
            <a:ext cx="3821112" cy="1263650"/>
            <a:chOff x="432" y="1923"/>
            <a:chExt cx="2407" cy="796"/>
          </a:xfrm>
        </p:grpSpPr>
        <p:sp>
          <p:nvSpPr>
            <p:cNvPr id="13" name="Rectangle 6">
              <a:extLst>
                <a:ext uri="{FF2B5EF4-FFF2-40B4-BE49-F238E27FC236}">
                  <a16:creationId xmlns:a16="http://schemas.microsoft.com/office/drawing/2014/main" id="{17690FE6-7833-4C77-AE41-6F1E958EE364}"/>
                </a:ext>
              </a:extLst>
            </p:cNvPr>
            <p:cNvSpPr>
              <a:spLocks noChangeArrowheads="1"/>
            </p:cNvSpPr>
            <p:nvPr/>
          </p:nvSpPr>
          <p:spPr bwMode="auto">
            <a:xfrm>
              <a:off x="432" y="1923"/>
              <a:ext cx="2407" cy="796"/>
            </a:xfrm>
            <a:prstGeom prst="rect">
              <a:avLst/>
            </a:prstGeom>
            <a:noFill/>
            <a:ln w="25400" algn="ctr">
              <a:noFill/>
              <a:miter lim="800000"/>
              <a:headEnd/>
              <a:tailEnd/>
            </a:ln>
            <a:extLst>
              <a:ext uri="{909E8E84-426E-40DD-AFC4-6F175D3DCCD1}">
                <a14:hiddenFill xmlns:a14="http://schemas.microsoft.com/office/drawing/2010/main">
                  <a:solidFill>
                    <a:srgbClr val="FFFFFF"/>
                  </a:solidFill>
                </a14:hiddenFill>
              </a:ext>
            </a:extLst>
          </p:spPr>
          <p:txBody>
            <a:bodyPr wrap="none" lIns="91414" tIns="45708" rIns="91414" bIns="457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nl-NL">
                <a:latin typeface="Calibri" panose="020F0502020204030204" pitchFamily="34" charset="0"/>
              </a:endParaRPr>
            </a:p>
          </p:txBody>
        </p:sp>
        <p:pic>
          <p:nvPicPr>
            <p:cNvPr id="14" name="Picture 8">
              <a:extLst>
                <a:ext uri="{FF2B5EF4-FFF2-40B4-BE49-F238E27FC236}">
                  <a16:creationId xmlns:a16="http://schemas.microsoft.com/office/drawing/2014/main" id="{20C4A6C5-EA17-4530-BA96-B303C7216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 y="2187"/>
              <a:ext cx="2386" cy="464"/>
            </a:xfrm>
            <a:prstGeom prst="rect">
              <a:avLst/>
            </a:prstGeom>
            <a:solidFill>
              <a:schemeClr val="accent1"/>
            </a:solidFill>
            <a:ln w="9525">
              <a:noFill/>
              <a:miter lim="800000"/>
              <a:headEnd/>
              <a:tailEnd/>
            </a:ln>
          </p:spPr>
        </p:pic>
      </p:grpSp>
    </p:spTree>
    <p:extLst>
      <p:ext uri="{BB962C8B-B14F-4D97-AF65-F5344CB8AC3E}">
        <p14:creationId xmlns:p14="http://schemas.microsoft.com/office/powerpoint/2010/main" val="138238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CBEAB0-7AF9-A98C-F498-6031064ACCF2}"/>
              </a:ext>
            </a:extLst>
          </p:cNvPr>
          <p:cNvSpPr>
            <a:spLocks noGrp="1"/>
          </p:cNvSpPr>
          <p:nvPr>
            <p:ph type="title"/>
          </p:nvPr>
        </p:nvSpPr>
        <p:spPr>
          <a:xfrm>
            <a:off x="7900418" y="578046"/>
            <a:ext cx="2972991" cy="726498"/>
          </a:xfrm>
        </p:spPr>
        <p:txBody>
          <a:bodyPr vert="horz" lIns="91440" tIns="45720" rIns="91440" bIns="45720" rtlCol="0" anchor="b">
            <a:noAutofit/>
          </a:bodyPr>
          <a:lstStyle/>
          <a:p>
            <a:r>
              <a:rPr lang="en-US" sz="4800" b="1" dirty="0" err="1"/>
              <a:t>Klachten</a:t>
            </a:r>
            <a:endParaRPr lang="en-US" sz="4800" b="1" dirty="0"/>
          </a:p>
        </p:txBody>
      </p:sp>
      <p:sp>
        <p:nvSpPr>
          <p:cNvPr id="4" name="Tijdelijke aanduiding voor inhoud 3">
            <a:extLst>
              <a:ext uri="{FF2B5EF4-FFF2-40B4-BE49-F238E27FC236}">
                <a16:creationId xmlns:a16="http://schemas.microsoft.com/office/drawing/2014/main" id="{5523E23B-CE22-D0A3-088B-A7DE73542C2B}"/>
              </a:ext>
            </a:extLst>
          </p:cNvPr>
          <p:cNvSpPr>
            <a:spLocks noGrp="1"/>
          </p:cNvSpPr>
          <p:nvPr>
            <p:ph sz="half" idx="2"/>
          </p:nvPr>
        </p:nvSpPr>
        <p:spPr>
          <a:xfrm>
            <a:off x="7900417" y="2401824"/>
            <a:ext cx="3928168" cy="3556849"/>
          </a:xfrm>
        </p:spPr>
        <p:txBody>
          <a:bodyPr vert="horz" lIns="91440" tIns="45720" rIns="91440" bIns="45720" rtlCol="0">
            <a:normAutofit/>
          </a:bodyPr>
          <a:lstStyle/>
          <a:p>
            <a:endParaRPr lang="en-US" sz="2000" dirty="0"/>
          </a:p>
          <a:p>
            <a:endParaRPr lang="en-US" sz="2000" dirty="0"/>
          </a:p>
          <a:p>
            <a:r>
              <a:rPr lang="en-US" dirty="0">
                <a:solidFill>
                  <a:schemeClr val="tx1"/>
                </a:solidFill>
              </a:rPr>
              <a:t>30% </a:t>
            </a:r>
            <a:r>
              <a:rPr lang="en-US" dirty="0" err="1">
                <a:solidFill>
                  <a:schemeClr val="tx1"/>
                </a:solidFill>
              </a:rPr>
              <a:t>asymptomatisch</a:t>
            </a:r>
            <a:r>
              <a:rPr lang="en-US" dirty="0">
                <a:solidFill>
                  <a:schemeClr val="tx1"/>
                </a:solidFill>
              </a:rPr>
              <a:t> (silent AF)</a:t>
            </a:r>
          </a:p>
          <a:p>
            <a:pPr marL="0"/>
            <a:endParaRPr lang="en-US" dirty="0">
              <a:solidFill>
                <a:schemeClr val="tx1"/>
              </a:solidFill>
            </a:endParaRPr>
          </a:p>
          <a:p>
            <a:r>
              <a:rPr lang="en-US" dirty="0">
                <a:solidFill>
                  <a:schemeClr val="tx1"/>
                </a:solidFill>
              </a:rPr>
              <a:t>‘</a:t>
            </a:r>
            <a:r>
              <a:rPr lang="en-US" dirty="0" err="1">
                <a:solidFill>
                  <a:schemeClr val="tx1"/>
                </a:solidFill>
              </a:rPr>
              <a:t>eenmalig</a:t>
            </a:r>
            <a:r>
              <a:rPr lang="en-US" dirty="0">
                <a:solidFill>
                  <a:schemeClr val="tx1"/>
                </a:solidFill>
              </a:rPr>
              <a:t>’ is </a:t>
            </a:r>
            <a:r>
              <a:rPr lang="en-US" dirty="0" err="1">
                <a:solidFill>
                  <a:schemeClr val="tx1"/>
                </a:solidFill>
              </a:rPr>
              <a:t>vrijwel</a:t>
            </a:r>
            <a:r>
              <a:rPr lang="en-US" dirty="0">
                <a:solidFill>
                  <a:schemeClr val="tx1"/>
                </a:solidFill>
              </a:rPr>
              <a:t> nooit </a:t>
            </a:r>
            <a:r>
              <a:rPr lang="en-US" dirty="0" err="1">
                <a:solidFill>
                  <a:schemeClr val="tx1"/>
                </a:solidFill>
              </a:rPr>
              <a:t>eenmalig</a:t>
            </a:r>
            <a:endParaRPr lang="en-US" dirty="0">
              <a:solidFill>
                <a:schemeClr val="tx1"/>
              </a:solidFill>
            </a:endParaRPr>
          </a:p>
        </p:txBody>
      </p:sp>
      <p:pic>
        <p:nvPicPr>
          <p:cNvPr id="8" name="Tijdelijke aanduiding voor inhoud 7">
            <a:extLst>
              <a:ext uri="{FF2B5EF4-FFF2-40B4-BE49-F238E27FC236}">
                <a16:creationId xmlns:a16="http://schemas.microsoft.com/office/drawing/2014/main" id="{F0B8FEE8-2C3D-FFDA-0127-B930247B33AE}"/>
              </a:ext>
            </a:extLst>
          </p:cNvPr>
          <p:cNvPicPr>
            <a:picLocks noGrp="1" noChangeAspect="1"/>
          </p:cNvPicPr>
          <p:nvPr>
            <p:ph sz="half" idx="1"/>
          </p:nvPr>
        </p:nvPicPr>
        <p:blipFill>
          <a:blip r:embed="rId3"/>
          <a:stretch>
            <a:fillRect/>
          </a:stretch>
        </p:blipFill>
        <p:spPr>
          <a:xfrm>
            <a:off x="64323" y="201069"/>
            <a:ext cx="7654862" cy="6656931"/>
          </a:xfrm>
        </p:spPr>
      </p:pic>
    </p:spTree>
    <p:extLst>
      <p:ext uri="{BB962C8B-B14F-4D97-AF65-F5344CB8AC3E}">
        <p14:creationId xmlns:p14="http://schemas.microsoft.com/office/powerpoint/2010/main" val="2466777357"/>
      </p:ext>
    </p:extLst>
  </p:cSld>
  <p:clrMapOvr>
    <a:masterClrMapping/>
  </p:clrMapOvr>
</p:sld>
</file>

<file path=ppt/theme/theme1.xml><?xml version="1.0" encoding="utf-8"?>
<a:theme xmlns:a="http://schemas.openxmlformats.org/drawingml/2006/main" name="Titel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5543EE4-A3E3-4D23-A318-B898619A4EA1}"/>
    </a:ext>
  </a:extLst>
</a:theme>
</file>

<file path=ppt/theme/theme10.xml><?xml version="1.0" encoding="utf-8"?>
<a:theme xmlns:a="http://schemas.openxmlformats.org/drawingml/2006/main" name="Tekstpagina wit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2277158-6C2E-40EC-9B41-7750CF41D514}"/>
    </a:ext>
  </a:extLst>
</a:theme>
</file>

<file path=ppt/theme/theme11.xml><?xml version="1.0" encoding="utf-8"?>
<a:theme xmlns:a="http://schemas.openxmlformats.org/drawingml/2006/main" name="Tekstpagina blauw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0B814B01-3F41-4B55-B837-33F0F54745C1}"/>
    </a:ext>
  </a:extLst>
</a:theme>
</file>

<file path=ppt/theme/theme1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2D8B434F-4839-4A2B-B7A7-AF29E90B7E0D}"/>
    </a:ext>
  </a:extLst>
</a:theme>
</file>

<file path=ppt/theme/theme3.xml><?xml version="1.0" encoding="utf-8"?>
<a:theme xmlns:a="http://schemas.openxmlformats.org/drawingml/2006/main" name="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0FEBD0EA-633F-4D2F-B254-217D2D13F553}"/>
    </a:ext>
  </a:extLst>
</a:theme>
</file>

<file path=ppt/theme/theme4.xml><?xml version="1.0" encoding="utf-8"?>
<a:theme xmlns:a="http://schemas.openxmlformats.org/drawingml/2006/main" name="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451D8AAF-216A-4119-8DAC-C7A98CFF819A}"/>
    </a:ext>
  </a:extLst>
</a:theme>
</file>

<file path=ppt/theme/theme5.xml><?xml version="1.0" encoding="utf-8"?>
<a:theme xmlns:a="http://schemas.openxmlformats.org/drawingml/2006/main" name="1_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4CF68831-7013-4756-A8CA-62D9594929CA}"/>
    </a:ext>
  </a:extLst>
</a:theme>
</file>

<file path=ppt/theme/theme6.xml><?xml version="1.0" encoding="utf-8"?>
<a:theme xmlns:a="http://schemas.openxmlformats.org/drawingml/2006/main" name="Tekst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FCD7DDD6-FE2F-434E-B087-050F7D3B5184}"/>
    </a:ext>
  </a:extLst>
</a:theme>
</file>

<file path=ppt/theme/theme7.xml><?xml version="1.0" encoding="utf-8"?>
<a:theme xmlns:a="http://schemas.openxmlformats.org/drawingml/2006/main" name="Tekst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51935FBF-79D8-4326-8D8D-CD330A3C4DD3}"/>
    </a:ext>
  </a:extLst>
</a:theme>
</file>

<file path=ppt/theme/theme8.xml><?xml version="1.0" encoding="utf-8"?>
<a:theme xmlns:a="http://schemas.openxmlformats.org/drawingml/2006/main" name="Tekstpagina wit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9528DE2C-4151-4421-933B-E516B944BC26}"/>
    </a:ext>
  </a:extLst>
</a:theme>
</file>

<file path=ppt/theme/theme9.xml><?xml version="1.0" encoding="utf-8"?>
<a:theme xmlns:a="http://schemas.openxmlformats.org/drawingml/2006/main" name="Tekstpagina blauw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A97CD250-59BA-4492-ABCF-CBF4932A11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d8ee956-d463-4f46-8f10-c05239c7abe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DE93873BD7FB41BA352356C9D391C4" ma:contentTypeVersion="6" ma:contentTypeDescription="Een nieuw document maken." ma:contentTypeScope="" ma:versionID="32c7fad6d88bacddc514afd9c702ca36">
  <xsd:schema xmlns:xsd="http://www.w3.org/2001/XMLSchema" xmlns:xs="http://www.w3.org/2001/XMLSchema" xmlns:p="http://schemas.microsoft.com/office/2006/metadata/properties" xmlns:ns2="d6f41b42-4e7f-43be-b2b5-36733f0f59de" xmlns:ns3="4d8ee956-d463-4f46-8f10-c05239c7abea" targetNamespace="http://schemas.microsoft.com/office/2006/metadata/properties" ma:root="true" ma:fieldsID="553b70c2861596de23b173f7f6be23af" ns2:_="" ns3:_="">
    <xsd:import namespace="d6f41b42-4e7f-43be-b2b5-36733f0f59de"/>
    <xsd:import namespace="4d8ee956-d463-4f46-8f10-c05239c7abe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41b42-4e7f-43be-b2b5-36733f0f5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8ee956-d463-4f46-8f10-c05239c7abe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54A3B-4825-463C-9ACA-D662CCCFB6D7}">
  <ds:schemaRefs>
    <ds:schemaRef ds:uri="http://schemas.microsoft.com/sharepoint/v3/contenttype/forms"/>
  </ds:schemaRefs>
</ds:datastoreItem>
</file>

<file path=customXml/itemProps2.xml><?xml version="1.0" encoding="utf-8"?>
<ds:datastoreItem xmlns:ds="http://schemas.openxmlformats.org/officeDocument/2006/customXml" ds:itemID="{51C4FC84-5C69-4460-93D3-B9419BE85D1A}">
  <ds:schemaRefs>
    <ds:schemaRef ds:uri="http://schemas.microsoft.com/office/2006/metadata/properties"/>
    <ds:schemaRef ds:uri="4d8ee956-d463-4f46-8f10-c05239c7abe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d6f41b42-4e7f-43be-b2b5-36733f0f59de"/>
    <ds:schemaRef ds:uri="http://www.w3.org/XML/1998/namespace"/>
    <ds:schemaRef ds:uri="http://purl.org/dc/dcmitype/"/>
  </ds:schemaRefs>
</ds:datastoreItem>
</file>

<file path=customXml/itemProps3.xml><?xml version="1.0" encoding="utf-8"?>
<ds:datastoreItem xmlns:ds="http://schemas.openxmlformats.org/officeDocument/2006/customXml" ds:itemID="{29DAD2A8-1544-47C9-87A9-B251949FA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41b42-4e7f-43be-b2b5-36733f0f59de"/>
    <ds:schemaRef ds:uri="4d8ee956-d463-4f46-8f10-c05239c7a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38e24-0dd5-4523-9354-83067c7da863}" enabled="0" method="" siteId="{f6b38e24-0dd5-4523-9354-83067c7da863}" removed="1"/>
</clbl:labelList>
</file>

<file path=docProps/app.xml><?xml version="1.0" encoding="utf-8"?>
<Properties xmlns="http://schemas.openxmlformats.org/officeDocument/2006/extended-properties" xmlns:vt="http://schemas.openxmlformats.org/officeDocument/2006/docPropsVTypes">
  <Template>Powerpoint Huisartsen Eemland definitief (1)</Template>
  <TotalTime>72</TotalTime>
  <Words>4206</Words>
  <Application>Microsoft Office PowerPoint</Application>
  <PresentationFormat>Breedbeeld</PresentationFormat>
  <Paragraphs>518</Paragraphs>
  <Slides>50</Slides>
  <Notes>37</Notes>
  <HiddenSlides>0</HiddenSlides>
  <MMClips>1</MMClips>
  <ScaleCrop>false</ScaleCrop>
  <HeadingPairs>
    <vt:vector size="4" baseType="variant">
      <vt:variant>
        <vt:lpstr>Thema</vt:lpstr>
      </vt:variant>
      <vt:variant>
        <vt:i4>11</vt:i4>
      </vt:variant>
      <vt:variant>
        <vt:lpstr>Diatitels</vt:lpstr>
      </vt:variant>
      <vt:variant>
        <vt:i4>50</vt:i4>
      </vt:variant>
    </vt:vector>
  </HeadingPairs>
  <TitlesOfParts>
    <vt:vector size="61" baseType="lpstr">
      <vt:lpstr>Titelpagina wit</vt:lpstr>
      <vt:lpstr>Titelpagina blauw</vt:lpstr>
      <vt:lpstr>Fotopagina</vt:lpstr>
      <vt:lpstr>Titel fotopagina</vt:lpstr>
      <vt:lpstr>1_Titel fotopagina</vt:lpstr>
      <vt:lpstr>Tekstpagina wit</vt:lpstr>
      <vt:lpstr>Tekstpagina blauw</vt:lpstr>
      <vt:lpstr>Tekstpagina wit foto rechts</vt:lpstr>
      <vt:lpstr>Tekstpagina blauw foto rechts</vt:lpstr>
      <vt:lpstr>Tekstpagina wit foto links</vt:lpstr>
      <vt:lpstr>Tekstpagina blauw foto links</vt:lpstr>
      <vt:lpstr>FTO  Atriumfibrilleren</vt:lpstr>
      <vt:lpstr>PowerPoint-presentatie</vt:lpstr>
      <vt:lpstr>Prevalentie AF in eigen praktijk</vt:lpstr>
      <vt:lpstr>Casus 1 Mevrouw de Jong, 76 jaar</vt:lpstr>
      <vt:lpstr>PowerPoint-presentatie</vt:lpstr>
      <vt:lpstr>Wat is atriumfibrilleren?</vt:lpstr>
      <vt:lpstr>Pathofysiologie</vt:lpstr>
      <vt:lpstr>Diagnose AF middels (1-afl) ECG</vt:lpstr>
      <vt:lpstr>Klachten</vt:lpstr>
      <vt:lpstr>Lichamelijk onderzoek</vt:lpstr>
      <vt:lpstr>Welk bloedonderzoek vraag je aan bij aanvullend onderzoek</vt:lpstr>
      <vt:lpstr>Aanvullend onderzoek</vt:lpstr>
      <vt:lpstr>Kardia Mobile</vt:lpstr>
      <vt:lpstr>ABC behandeling</vt:lpstr>
      <vt:lpstr>Waar staan de afkortingen CHADS VASC voor?</vt:lpstr>
      <vt:lpstr>Bij een vrouw met een CHADS VASC score: 1 start je met ascal</vt:lpstr>
      <vt:lpstr> CHA²DS²-VASc-score </vt:lpstr>
      <vt:lpstr>PowerPoint-presentatie</vt:lpstr>
      <vt:lpstr>PowerPoint-presentatie</vt:lpstr>
      <vt:lpstr>Hoeveel % krijgt volgens de hartstichting onterecht geen OAS?</vt:lpstr>
      <vt:lpstr>PowerPoint-presentatie</vt:lpstr>
      <vt:lpstr>Antistolling in de eigen praktijk</vt:lpstr>
      <vt:lpstr>Vitamine K antagonisten</vt:lpstr>
      <vt:lpstr>DOAC</vt:lpstr>
      <vt:lpstr>PowerPoint-presentatie</vt:lpstr>
      <vt:lpstr>PowerPoint-presentatie</vt:lpstr>
      <vt:lpstr>Therapietrouw</vt:lpstr>
      <vt:lpstr>Voorkeurs DOAC</vt:lpstr>
      <vt:lpstr>Criterium 1. Relatieve effectiviteit</vt:lpstr>
      <vt:lpstr>Criterium 2. Risico op bloedingen</vt:lpstr>
      <vt:lpstr>Criterium 3. Praktische toepasbaarheid</vt:lpstr>
      <vt:lpstr>Criterium 4. Kosten </vt:lpstr>
      <vt:lpstr>Criterium 5. Impact van het missen van één dosis</vt:lpstr>
      <vt:lpstr>Conclusie?</vt:lpstr>
      <vt:lpstr>Bij kwetsbare ouderen moet je een vitK antagonist omzetten naar een DOAC</vt:lpstr>
      <vt:lpstr>Is er informatie over wat te doen bij een verhoogd valrisico, starten met vitK antagonist of DOAC?</vt:lpstr>
      <vt:lpstr>PowerPoint-presentatie</vt:lpstr>
      <vt:lpstr>Frequentie verlaging</vt:lpstr>
      <vt:lpstr>CVRM - Comorbiditeit</vt:lpstr>
      <vt:lpstr>Controle</vt:lpstr>
      <vt:lpstr>Kan digoxine gestaakt worden bij kwetsbare ouderen</vt:lpstr>
      <vt:lpstr>Afspraken FTO</vt:lpstr>
      <vt:lpstr>Praktijkplan om registratie te verbeteren </vt:lpstr>
      <vt:lpstr>Praktijkplan om behandeling te verbeteren</vt:lpstr>
      <vt:lpstr>Casus 1 Mevrouw de Jong, 76 jaar</vt:lpstr>
      <vt:lpstr>PowerPoint-presentatie</vt:lpstr>
      <vt:lpstr>PowerPoint-presentatie</vt:lpstr>
      <vt:lpstr>Casus 2 Mevrouw Jansen, 65 jaar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FTO  Atrium Fibrilleren</dc:title>
  <dc:creator>Tirza Volk</dc:creator>
  <cp:lastModifiedBy>Tirza Volk</cp:lastModifiedBy>
  <cp:revision>10</cp:revision>
  <cp:lastPrinted>2023-05-23T09:09:40Z</cp:lastPrinted>
  <dcterms:created xsi:type="dcterms:W3CDTF">2024-03-07T09:38:03Z</dcterms:created>
  <dcterms:modified xsi:type="dcterms:W3CDTF">2024-03-11T14:41:15Z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0x0101005BDE93873BD7FB41BA352356C9D391C4</vt:lpwstr>
  </property>
  <property fmtid="{D5CDD505-2E9C-101B-9397-08002B2CF9AE}" pid="3" name="MediaServiceImageTags">
    <vt:lpwstr/>
  </property>
  <property fmtid="{D5CDD505-2E9C-101B-9397-08002B2CF9AE}" pid="4" name="Order">
    <vt:r8>1300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